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60" r:id="rId1"/>
  </p:sldMasterIdLst>
  <p:notesMasterIdLst>
    <p:notesMasterId r:id="rId32"/>
  </p:notesMasterIdLst>
  <p:handoutMasterIdLst>
    <p:handoutMasterId r:id="rId33"/>
  </p:handoutMasterIdLst>
  <p:sldIdLst>
    <p:sldId id="361" r:id="rId2"/>
    <p:sldId id="362" r:id="rId3"/>
    <p:sldId id="373" r:id="rId4"/>
    <p:sldId id="388" r:id="rId5"/>
    <p:sldId id="394" r:id="rId6"/>
    <p:sldId id="420" r:id="rId7"/>
    <p:sldId id="422" r:id="rId8"/>
    <p:sldId id="423" r:id="rId9"/>
    <p:sldId id="424" r:id="rId10"/>
    <p:sldId id="425" r:id="rId11"/>
    <p:sldId id="426" r:id="rId12"/>
    <p:sldId id="427" r:id="rId13"/>
    <p:sldId id="429" r:id="rId14"/>
    <p:sldId id="430"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28" r:id="rId28"/>
    <p:sldId id="444" r:id="rId29"/>
    <p:sldId id="445" r:id="rId30"/>
    <p:sldId id="446" r:id="rId31"/>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F34382"/>
    <a:srgbClr val="EF0F5F"/>
    <a:srgbClr val="EC1255"/>
    <a:srgbClr val="DC0E58"/>
    <a:srgbClr val="F01865"/>
    <a:srgbClr val="E7344C"/>
    <a:srgbClr val="E7504D"/>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84652-0CAB-48EA-82DF-4A6CF562370B}" v="19" dt="2022-12-14T17:27:28.76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9878" autoAdjust="0"/>
  </p:normalViewPr>
  <p:slideViewPr>
    <p:cSldViewPr>
      <p:cViewPr varScale="1">
        <p:scale>
          <a:sx n="107" d="100"/>
          <a:sy n="107" d="100"/>
        </p:scale>
        <p:origin x="209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296"/>
    </p:cViewPr>
  </p:sorterViewPr>
  <p:notesViewPr>
    <p:cSldViewPr>
      <p:cViewPr varScale="1">
        <p:scale>
          <a:sx n="81" d="100"/>
          <a:sy n="81" d="100"/>
        </p:scale>
        <p:origin x="-3972"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10.118.1.16\fworks\STATISTIQUES%20OT\Statisitiques\2022\Compteur%20CRT%202022.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85611965855801"/>
          <c:y val="2.9074891884900058E-2"/>
          <c:w val="0.89120987280436104"/>
          <c:h val="0.94185021623019993"/>
        </c:manualLayout>
      </c:layout>
      <c:bar3DChart>
        <c:barDir val="bar"/>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
              <c:layout>
                <c:manualLayout>
                  <c:x val="3.284072249589487E-2"/>
                  <c:y val="-8.65800865800873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9E-4947-9760-ACFFEA1088F6}"/>
                </c:ext>
              </c:extLst>
            </c:dLbl>
            <c:dLbl>
              <c:idx val="2"/>
              <c:layout>
                <c:manualLayout>
                  <c:x val="3.5030103995621238E-2"/>
                  <c:y val="-4.32900432900436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9E-4947-9760-ACFFEA1088F6}"/>
                </c:ext>
              </c:extLst>
            </c:dLbl>
            <c:dLbl>
              <c:idx val="3"/>
              <c:layout>
                <c:manualLayout>
                  <c:x val="7.443897099069513E-2"/>
                  <c:y val="-1.984104063587531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9E-4947-9760-ACFFEA1088F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Feuil1!$A$67:$A$70</c:f>
              <c:strCache>
                <c:ptCount val="4"/>
                <c:pt idx="0">
                  <c:v>FaceBook</c:v>
                </c:pt>
                <c:pt idx="1">
                  <c:v>Twitter</c:v>
                </c:pt>
                <c:pt idx="2">
                  <c:v>Instagram</c:v>
                </c:pt>
                <c:pt idx="3">
                  <c:v>YouTube</c:v>
                </c:pt>
              </c:strCache>
            </c:strRef>
          </c:cat>
          <c:val>
            <c:numRef>
              <c:f>Feuil1!$B$67:$B$70</c:f>
              <c:numCache>
                <c:formatCode>General</c:formatCode>
                <c:ptCount val="4"/>
                <c:pt idx="0" formatCode="#,##0">
                  <c:v>20000</c:v>
                </c:pt>
                <c:pt idx="1">
                  <c:v>4010</c:v>
                </c:pt>
                <c:pt idx="2">
                  <c:v>4600</c:v>
                </c:pt>
                <c:pt idx="3">
                  <c:v>350</c:v>
                </c:pt>
              </c:numCache>
            </c:numRef>
          </c:val>
          <c:extLst>
            <c:ext xmlns:c16="http://schemas.microsoft.com/office/drawing/2014/chart" uri="{C3380CC4-5D6E-409C-BE32-E72D297353CC}">
              <c16:uniqueId val="{00000003-709E-4947-9760-ACFFEA1088F6}"/>
            </c:ext>
          </c:extLst>
        </c:ser>
        <c:dLbls>
          <c:showLegendKey val="0"/>
          <c:showVal val="1"/>
          <c:showCatName val="0"/>
          <c:showSerName val="0"/>
          <c:showPercent val="0"/>
          <c:showBubbleSize val="0"/>
        </c:dLbls>
        <c:gapWidth val="65"/>
        <c:shape val="box"/>
        <c:axId val="400560816"/>
        <c:axId val="1"/>
        <c:axId val="0"/>
      </c:bar3DChart>
      <c:catAx>
        <c:axId val="400560816"/>
        <c:scaling>
          <c:orientation val="minMax"/>
        </c:scaling>
        <c:delete val="0"/>
        <c:axPos val="l"/>
        <c:numFmt formatCode="#,##0.00" sourceLinked="0"/>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r-FR"/>
          </a:p>
        </c:txPr>
        <c:crossAx val="1"/>
        <c:crosses val="autoZero"/>
        <c:auto val="0"/>
        <c:lblAlgn val="ctr"/>
        <c:lblOffset val="100"/>
        <c:noMultiLvlLbl val="0"/>
      </c:catAx>
      <c:valAx>
        <c:axId val="1"/>
        <c:scaling>
          <c:orientation val="minMax"/>
        </c:scaling>
        <c:delete val="0"/>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crossAx val="4005608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Evolution du Budget Primitif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410854083654052"/>
          <c:y val="0.22407207207207211"/>
          <c:w val="0.87746889151809393"/>
          <c:h val="0.6447692416826275"/>
        </c:manualLayout>
      </c:layout>
      <c:barChart>
        <c:barDir val="col"/>
        <c:grouping val="clustered"/>
        <c:varyColors val="0"/>
        <c:ser>
          <c:idx val="0"/>
          <c:order val="0"/>
          <c:tx>
            <c:strRef>
              <c:f>Feuil1!$B$1</c:f>
              <c:strCache>
                <c:ptCount val="1"/>
                <c:pt idx="0">
                  <c:v>Série 1</c:v>
                </c:pt>
              </c:strCache>
            </c:strRef>
          </c:tx>
          <c:spPr>
            <a:solidFill>
              <a:srgbClr val="FF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4.6056419113413719E-3"/>
                  <c:y val="-7.31503156700000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19-4106-AB28-A8E935310FC6}"/>
                </c:ext>
              </c:extLst>
            </c:dLbl>
            <c:dLbl>
              <c:idx val="1"/>
              <c:layout>
                <c:manualLayout>
                  <c:x val="0"/>
                  <c:y val="-1.07824359792929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19-4106-AB28-A8E935310FC6}"/>
                </c:ext>
              </c:extLst>
            </c:dLbl>
            <c:dLbl>
              <c:idx val="2"/>
              <c:layout>
                <c:manualLayout>
                  <c:x val="0"/>
                  <c:y val="-2.89366531886216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19-4106-AB28-A8E935310FC6}"/>
                </c:ext>
              </c:extLst>
            </c:dLbl>
            <c:dLbl>
              <c:idx val="3"/>
              <c:layout>
                <c:manualLayout>
                  <c:x val="0"/>
                  <c:y val="-2.17294459814144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19-4106-AB28-A8E935310FC6}"/>
                </c:ext>
              </c:extLst>
            </c:dLbl>
            <c:dLbl>
              <c:idx val="4"/>
              <c:layout>
                <c:manualLayout>
                  <c:x val="-2.3028209556707809E-3"/>
                  <c:y val="-2.89366531886217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19-4106-AB28-A8E935310FC6}"/>
                </c:ext>
              </c:extLst>
            </c:dLbl>
            <c:dLbl>
              <c:idx val="5"/>
              <c:layout>
                <c:manualLayout>
                  <c:x val="-6.9084628670120895E-3"/>
                  <c:y val="-2.17294459814145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19-4106-AB28-A8E935310FC6}"/>
                </c:ext>
              </c:extLst>
            </c:dLbl>
            <c:dLbl>
              <c:idx val="6"/>
              <c:layout>
                <c:manualLayout>
                  <c:x val="-1.7259978425026967E-2"/>
                  <c:y val="-6.9503507183553282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619-4106-AB28-A8E935310FC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Feuil1!$A$2:$A$8</c:f>
              <c:numCache>
                <c:formatCode>General</c:formatCode>
                <c:ptCount val="7"/>
                <c:pt idx="0">
                  <c:v>2015</c:v>
                </c:pt>
                <c:pt idx="1">
                  <c:v>2018</c:v>
                </c:pt>
                <c:pt idx="2">
                  <c:v>2019</c:v>
                </c:pt>
                <c:pt idx="3">
                  <c:v>2020</c:v>
                </c:pt>
                <c:pt idx="4">
                  <c:v>2021</c:v>
                </c:pt>
                <c:pt idx="5">
                  <c:v>2022</c:v>
                </c:pt>
                <c:pt idx="6">
                  <c:v>2023</c:v>
                </c:pt>
              </c:numCache>
            </c:numRef>
          </c:cat>
          <c:val>
            <c:numRef>
              <c:f>Feuil1!$B$2:$B$8</c:f>
              <c:numCache>
                <c:formatCode>General</c:formatCode>
                <c:ptCount val="7"/>
                <c:pt idx="0">
                  <c:v>560000</c:v>
                </c:pt>
                <c:pt idx="1">
                  <c:v>602000</c:v>
                </c:pt>
                <c:pt idx="2">
                  <c:v>618000</c:v>
                </c:pt>
                <c:pt idx="3">
                  <c:v>668000</c:v>
                </c:pt>
                <c:pt idx="4">
                  <c:v>674000</c:v>
                </c:pt>
                <c:pt idx="5">
                  <c:v>720000</c:v>
                </c:pt>
                <c:pt idx="6" formatCode="#,##0">
                  <c:v>910000</c:v>
                </c:pt>
              </c:numCache>
            </c:numRef>
          </c:val>
          <c:extLst>
            <c:ext xmlns:c16="http://schemas.microsoft.com/office/drawing/2014/chart" uri="{C3380CC4-5D6E-409C-BE32-E72D297353CC}">
              <c16:uniqueId val="{00000007-4619-4106-AB28-A8E935310FC6}"/>
            </c:ext>
          </c:extLst>
        </c:ser>
        <c:ser>
          <c:idx val="1"/>
          <c:order val="1"/>
          <c:tx>
            <c:strRef>
              <c:f>Feuil1!$C$1</c:f>
              <c:strCache>
                <c:ptCount val="1"/>
                <c:pt idx="0">
                  <c:v>Colonne1</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Feuil1!$A$2:$A$8</c:f>
              <c:numCache>
                <c:formatCode>General</c:formatCode>
                <c:ptCount val="7"/>
                <c:pt idx="0">
                  <c:v>2015</c:v>
                </c:pt>
                <c:pt idx="1">
                  <c:v>2018</c:v>
                </c:pt>
                <c:pt idx="2">
                  <c:v>2019</c:v>
                </c:pt>
                <c:pt idx="3">
                  <c:v>2020</c:v>
                </c:pt>
                <c:pt idx="4">
                  <c:v>2021</c:v>
                </c:pt>
                <c:pt idx="5">
                  <c:v>2022</c:v>
                </c:pt>
                <c:pt idx="6">
                  <c:v>2023</c:v>
                </c:pt>
              </c:numCache>
            </c:numRef>
          </c:cat>
          <c:val>
            <c:numRef>
              <c:f>Feuil1!$C$2:$C$8</c:f>
              <c:numCache>
                <c:formatCode>General</c:formatCode>
                <c:ptCount val="7"/>
              </c:numCache>
            </c:numRef>
          </c:val>
          <c:extLst>
            <c:ext xmlns:c16="http://schemas.microsoft.com/office/drawing/2014/chart" uri="{C3380CC4-5D6E-409C-BE32-E72D297353CC}">
              <c16:uniqueId val="{00000008-4619-4106-AB28-A8E935310FC6}"/>
            </c:ext>
          </c:extLst>
        </c:ser>
        <c:ser>
          <c:idx val="2"/>
          <c:order val="2"/>
          <c:tx>
            <c:strRef>
              <c:f>Feuil1!$D$1</c:f>
              <c:strCache>
                <c:ptCount val="1"/>
                <c:pt idx="0">
                  <c:v>Colonne2</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Feuil1!$A$2:$A$8</c:f>
              <c:numCache>
                <c:formatCode>General</c:formatCode>
                <c:ptCount val="7"/>
                <c:pt idx="0">
                  <c:v>2015</c:v>
                </c:pt>
                <c:pt idx="1">
                  <c:v>2018</c:v>
                </c:pt>
                <c:pt idx="2">
                  <c:v>2019</c:v>
                </c:pt>
                <c:pt idx="3">
                  <c:v>2020</c:v>
                </c:pt>
                <c:pt idx="4">
                  <c:v>2021</c:v>
                </c:pt>
                <c:pt idx="5">
                  <c:v>2022</c:v>
                </c:pt>
                <c:pt idx="6">
                  <c:v>2023</c:v>
                </c:pt>
              </c:numCache>
            </c:numRef>
          </c:cat>
          <c:val>
            <c:numRef>
              <c:f>Feuil1!$D$2:$D$8</c:f>
              <c:numCache>
                <c:formatCode>General</c:formatCode>
                <c:ptCount val="7"/>
              </c:numCache>
            </c:numRef>
          </c:val>
          <c:extLst>
            <c:ext xmlns:c16="http://schemas.microsoft.com/office/drawing/2014/chart" uri="{C3380CC4-5D6E-409C-BE32-E72D297353CC}">
              <c16:uniqueId val="{00000009-4619-4106-AB28-A8E935310FC6}"/>
            </c:ext>
          </c:extLst>
        </c:ser>
        <c:dLbls>
          <c:dLblPos val="inEnd"/>
          <c:showLegendKey val="0"/>
          <c:showVal val="1"/>
          <c:showCatName val="0"/>
          <c:showSerName val="0"/>
          <c:showPercent val="0"/>
          <c:showBubbleSize val="0"/>
        </c:dLbls>
        <c:gapWidth val="100"/>
        <c:overlap val="-24"/>
        <c:axId val="1579030863"/>
        <c:axId val="1579029615"/>
      </c:barChart>
      <c:catAx>
        <c:axId val="157903086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579029615"/>
        <c:crosses val="autoZero"/>
        <c:auto val="1"/>
        <c:lblAlgn val="ctr"/>
        <c:lblOffset val="100"/>
        <c:noMultiLvlLbl val="0"/>
      </c:catAx>
      <c:valAx>
        <c:axId val="1579029615"/>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579030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65000"/>
        <a:lumOff val="35000"/>
      </a:schemeClr>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Recettes 2022</a:t>
            </a:r>
          </a:p>
        </c:rich>
      </c:tx>
      <c:layout>
        <c:manualLayout>
          <c:xMode val="edge"/>
          <c:yMode val="edge"/>
          <c:x val="1.1312335958005248E-2"/>
          <c:y val="2.6548736202494937E-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manualLayout>
          <c:layoutTarget val="inner"/>
          <c:xMode val="edge"/>
          <c:yMode val="edge"/>
          <c:x val="0.26679177602799647"/>
          <c:y val="6.9861111111111124E-2"/>
          <c:w val="0.57197222222222222"/>
          <c:h val="0.86744616809446629"/>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B80-4545-BBC8-64079A30222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B80-4545-BBC8-64079A30222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B80-4545-BBC8-64079A30222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B80-4545-BBC8-64079A30222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B80-4545-BBC8-64079A30222F}"/>
              </c:ext>
            </c:extLst>
          </c:dPt>
          <c:dLbls>
            <c:dLbl>
              <c:idx val="0"/>
              <c:layout>
                <c:manualLayout>
                  <c:x val="0.15555555555555545"/>
                  <c:y val="-8.00505582473140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B80-4545-BBC8-64079A30222F}"/>
                </c:ext>
              </c:extLst>
            </c:dLbl>
            <c:dLbl>
              <c:idx val="1"/>
              <c:layout>
                <c:manualLayout>
                  <c:x val="-0.19444444444444448"/>
                  <c:y val="0.151658792926039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B80-4545-BBC8-64079A30222F}"/>
                </c:ext>
              </c:extLst>
            </c:dLbl>
            <c:dLbl>
              <c:idx val="2"/>
              <c:layout>
                <c:manualLayout>
                  <c:x val="-0.21111111111111111"/>
                  <c:y val="3.37019539835643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B80-4545-BBC8-64079A30222F}"/>
                </c:ext>
              </c:extLst>
            </c:dLbl>
            <c:dLbl>
              <c:idx val="3"/>
              <c:layout>
                <c:manualLayout>
                  <c:x val="-0.22499989063867018"/>
                  <c:y val="-1.2638066887763907E-2"/>
                </c:manualLayout>
              </c:layout>
              <c:showLegendKey val="0"/>
              <c:showVal val="0"/>
              <c:showCatName val="1"/>
              <c:showSerName val="0"/>
              <c:showPercent val="1"/>
              <c:showBubbleSize val="0"/>
              <c:extLst>
                <c:ext xmlns:c15="http://schemas.microsoft.com/office/drawing/2012/chart" uri="{CE6537A1-D6FC-4f65-9D91-7224C49458BB}">
                  <c15:layout>
                    <c:manualLayout>
                      <c:w val="0.27282677165354324"/>
                      <c:h val="0.1685177310093138"/>
                    </c:manualLayout>
                  </c15:layout>
                </c:ext>
                <c:ext xmlns:c16="http://schemas.microsoft.com/office/drawing/2014/chart" uri="{C3380CC4-5D6E-409C-BE32-E72D297353CC}">
                  <c16:uniqueId val="{00000007-7B80-4545-BBC8-64079A30222F}"/>
                </c:ext>
              </c:extLst>
            </c:dLbl>
            <c:dLbl>
              <c:idx val="4"/>
              <c:layout>
                <c:manualLayout>
                  <c:x val="0.21666666666666667"/>
                  <c:y val="-6.319099786311036E-2"/>
                </c:manualLayout>
              </c:layout>
              <c:showLegendKey val="0"/>
              <c:showVal val="0"/>
              <c:showCatName val="1"/>
              <c:showSerName val="0"/>
              <c:showPercent val="1"/>
              <c:showBubbleSize val="0"/>
              <c:extLst>
                <c:ext xmlns:c15="http://schemas.microsoft.com/office/drawing/2012/chart" uri="{CE6537A1-D6FC-4f65-9D91-7224C49458BB}">
                  <c15:layout>
                    <c:manualLayout>
                      <c:w val="0.30941382327209105"/>
                      <c:h val="0.1685177310093138"/>
                    </c:manualLayout>
                  </c15:layout>
                </c:ext>
                <c:ext xmlns:c16="http://schemas.microsoft.com/office/drawing/2014/chart" uri="{C3380CC4-5D6E-409C-BE32-E72D297353CC}">
                  <c16:uniqueId val="{00000009-7B80-4545-BBC8-64079A30222F}"/>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Feuil3!$A$4:$A$8</c:f>
              <c:strCache>
                <c:ptCount val="5"/>
                <c:pt idx="0">
                  <c:v>Taxe de séjour</c:v>
                </c:pt>
                <c:pt idx="1">
                  <c:v>Régie editions</c:v>
                </c:pt>
                <c:pt idx="2">
                  <c:v>Partenariat</c:v>
                </c:pt>
                <c:pt idx="3">
                  <c:v>Ventes / boutique </c:v>
                </c:pt>
                <c:pt idx="4">
                  <c:v>Id sejour centrale resa</c:v>
                </c:pt>
              </c:strCache>
            </c:strRef>
          </c:cat>
          <c:val>
            <c:numRef>
              <c:f>Feuil3!$B$4:$B$8</c:f>
              <c:numCache>
                <c:formatCode>General</c:formatCode>
                <c:ptCount val="5"/>
                <c:pt idx="0">
                  <c:v>557000</c:v>
                </c:pt>
                <c:pt idx="1">
                  <c:v>54000</c:v>
                </c:pt>
                <c:pt idx="2">
                  <c:v>32000</c:v>
                </c:pt>
                <c:pt idx="3">
                  <c:v>212000</c:v>
                </c:pt>
                <c:pt idx="4">
                  <c:v>30000</c:v>
                </c:pt>
              </c:numCache>
            </c:numRef>
          </c:val>
          <c:extLst>
            <c:ext xmlns:c16="http://schemas.microsoft.com/office/drawing/2014/chart" uri="{C3380CC4-5D6E-409C-BE32-E72D297353CC}">
              <c16:uniqueId val="{0000000A-7B80-4545-BBC8-64079A30222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47088" cy="497048"/>
          </a:xfrm>
          <a:prstGeom prst="rect">
            <a:avLst/>
          </a:prstGeom>
        </p:spPr>
        <p:txBody>
          <a:bodyPr vert="horz" lIns="91450" tIns="45724" rIns="91450" bIns="45724" rtlCol="0"/>
          <a:lstStyle>
            <a:lvl1pPr algn="l">
              <a:defRPr sz="1200"/>
            </a:lvl1pPr>
          </a:lstStyle>
          <a:p>
            <a:r>
              <a:rPr lang="fr-FR"/>
              <a:t>Comité directeur Office de Tourisme de Perros-Guirec le 16 décembre 2022</a:t>
            </a:r>
          </a:p>
        </p:txBody>
      </p:sp>
      <p:sp>
        <p:nvSpPr>
          <p:cNvPr id="3" name="Espace réservé de la date 2"/>
          <p:cNvSpPr>
            <a:spLocks noGrp="1"/>
          </p:cNvSpPr>
          <p:nvPr>
            <p:ph type="dt" sz="quarter" idx="1"/>
          </p:nvPr>
        </p:nvSpPr>
        <p:spPr>
          <a:xfrm>
            <a:off x="3850588" y="2"/>
            <a:ext cx="2947088" cy="497048"/>
          </a:xfrm>
          <a:prstGeom prst="rect">
            <a:avLst/>
          </a:prstGeom>
        </p:spPr>
        <p:txBody>
          <a:bodyPr vert="horz" lIns="91450" tIns="45724" rIns="91450" bIns="45724" rtlCol="0"/>
          <a:lstStyle>
            <a:lvl1pPr algn="r">
              <a:defRPr sz="1200"/>
            </a:lvl1pPr>
          </a:lstStyle>
          <a:p>
            <a:fld id="{BE4472BB-9613-47D3-8872-298E54B83DFA}" type="datetimeFigureOut">
              <a:rPr lang="fr-FR" smtClean="0"/>
              <a:pPr/>
              <a:t>16/12/2022</a:t>
            </a:fld>
            <a:endParaRPr lang="fr-FR"/>
          </a:p>
        </p:txBody>
      </p:sp>
      <p:sp>
        <p:nvSpPr>
          <p:cNvPr id="4" name="Espace réservé du pied de page 3"/>
          <p:cNvSpPr>
            <a:spLocks noGrp="1"/>
          </p:cNvSpPr>
          <p:nvPr>
            <p:ph type="ftr" sz="quarter" idx="2"/>
          </p:nvPr>
        </p:nvSpPr>
        <p:spPr>
          <a:xfrm>
            <a:off x="0" y="9431183"/>
            <a:ext cx="2947088" cy="497045"/>
          </a:xfrm>
          <a:prstGeom prst="rect">
            <a:avLst/>
          </a:prstGeom>
        </p:spPr>
        <p:txBody>
          <a:bodyPr vert="horz" lIns="91450" tIns="45724" rIns="91450" bIns="4572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588" y="9431183"/>
            <a:ext cx="2947088" cy="497045"/>
          </a:xfrm>
          <a:prstGeom prst="rect">
            <a:avLst/>
          </a:prstGeom>
        </p:spPr>
        <p:txBody>
          <a:bodyPr vert="horz" lIns="91450" tIns="45724" rIns="91450" bIns="45724" rtlCol="0" anchor="b"/>
          <a:lstStyle>
            <a:lvl1pPr algn="r">
              <a:defRPr sz="1200"/>
            </a:lvl1pPr>
          </a:lstStyle>
          <a:p>
            <a:fld id="{023D4D19-CF5E-4E77-90AB-4B9A25658822}" type="slidenum">
              <a:rPr lang="fr-FR" smtClean="0"/>
              <a:pPr/>
              <a:t>‹N°›</a:t>
            </a:fld>
            <a:endParaRPr lang="fr-FR"/>
          </a:p>
        </p:txBody>
      </p:sp>
    </p:spTree>
    <p:extLst>
      <p:ext uri="{BB962C8B-B14F-4D97-AF65-F5344CB8AC3E}">
        <p14:creationId xmlns:p14="http://schemas.microsoft.com/office/powerpoint/2010/main" val="156828818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5"/>
            <a:ext cx="2947088" cy="496490"/>
          </a:xfrm>
          <a:prstGeom prst="rect">
            <a:avLst/>
          </a:prstGeom>
        </p:spPr>
        <p:txBody>
          <a:bodyPr vert="horz" lIns="91450" tIns="45724" rIns="91450" bIns="45724" rtlCol="0"/>
          <a:lstStyle>
            <a:lvl1pPr algn="l">
              <a:defRPr sz="1200"/>
            </a:lvl1pPr>
          </a:lstStyle>
          <a:p>
            <a:r>
              <a:rPr lang="fr-FR"/>
              <a:t>Comité directeur Office de Tourisme de Perros-Guirec le 16 décembre 2022</a:t>
            </a:r>
          </a:p>
        </p:txBody>
      </p:sp>
      <p:sp>
        <p:nvSpPr>
          <p:cNvPr id="3" name="Espace réservé de la date 2"/>
          <p:cNvSpPr>
            <a:spLocks noGrp="1"/>
          </p:cNvSpPr>
          <p:nvPr>
            <p:ph type="dt" idx="1"/>
          </p:nvPr>
        </p:nvSpPr>
        <p:spPr>
          <a:xfrm>
            <a:off x="3850588" y="5"/>
            <a:ext cx="2947088" cy="496490"/>
          </a:xfrm>
          <a:prstGeom prst="rect">
            <a:avLst/>
          </a:prstGeom>
        </p:spPr>
        <p:txBody>
          <a:bodyPr vert="horz" lIns="91450" tIns="45724" rIns="91450" bIns="45724" rtlCol="0"/>
          <a:lstStyle>
            <a:lvl1pPr algn="r">
              <a:defRPr sz="1200"/>
            </a:lvl1pPr>
          </a:lstStyle>
          <a:p>
            <a:fld id="{272A5F04-C0E0-482B-9CDD-B96297A4BC50}" type="datetimeFigureOut">
              <a:rPr lang="fr-FR" smtClean="0"/>
              <a:pPr/>
              <a:t>16/12/2022</a:t>
            </a:fld>
            <a:endParaRPr lang="fr-FR"/>
          </a:p>
        </p:txBody>
      </p:sp>
      <p:sp>
        <p:nvSpPr>
          <p:cNvPr id="4" name="Espace réservé de l'image des diapositives 3"/>
          <p:cNvSpPr>
            <a:spLocks noGrp="1" noRot="1" noChangeAspect="1"/>
          </p:cNvSpPr>
          <p:nvPr>
            <p:ph type="sldImg" idx="2"/>
          </p:nvPr>
        </p:nvSpPr>
        <p:spPr>
          <a:xfrm>
            <a:off x="915988" y="744538"/>
            <a:ext cx="4967287" cy="3725862"/>
          </a:xfrm>
          <a:prstGeom prst="rect">
            <a:avLst/>
          </a:prstGeom>
          <a:noFill/>
          <a:ln w="12700">
            <a:solidFill>
              <a:prstClr val="black"/>
            </a:solidFill>
          </a:ln>
        </p:spPr>
        <p:txBody>
          <a:bodyPr vert="horz" lIns="91450" tIns="45724" rIns="91450" bIns="45724" rtlCol="0" anchor="ctr"/>
          <a:lstStyle/>
          <a:p>
            <a:endParaRPr lang="fr-FR"/>
          </a:p>
        </p:txBody>
      </p:sp>
      <p:sp>
        <p:nvSpPr>
          <p:cNvPr id="5" name="Espace réservé des commentaires 4"/>
          <p:cNvSpPr>
            <a:spLocks noGrp="1"/>
          </p:cNvSpPr>
          <p:nvPr>
            <p:ph type="body" sz="quarter" idx="3"/>
          </p:nvPr>
        </p:nvSpPr>
        <p:spPr>
          <a:xfrm>
            <a:off x="679612" y="4717460"/>
            <a:ext cx="5440046" cy="4468415"/>
          </a:xfrm>
          <a:prstGeom prst="rect">
            <a:avLst/>
          </a:prstGeom>
        </p:spPr>
        <p:txBody>
          <a:bodyPr vert="horz" lIns="91450" tIns="45724" rIns="91450" bIns="45724"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730"/>
            <a:ext cx="2947088" cy="496490"/>
          </a:xfrm>
          <a:prstGeom prst="rect">
            <a:avLst/>
          </a:prstGeom>
        </p:spPr>
        <p:txBody>
          <a:bodyPr vert="horz" lIns="91450" tIns="45724" rIns="91450" bIns="4572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588" y="9431730"/>
            <a:ext cx="2947088" cy="496490"/>
          </a:xfrm>
          <a:prstGeom prst="rect">
            <a:avLst/>
          </a:prstGeom>
        </p:spPr>
        <p:txBody>
          <a:bodyPr vert="horz" lIns="91450" tIns="45724" rIns="91450" bIns="45724" rtlCol="0" anchor="b"/>
          <a:lstStyle>
            <a:lvl1pPr algn="r">
              <a:defRPr sz="1200"/>
            </a:lvl1pPr>
          </a:lstStyle>
          <a:p>
            <a:fld id="{89872B8C-3F7C-4B44-845D-04FFAC8A551B}" type="slidenum">
              <a:rPr lang="fr-FR" smtClean="0"/>
              <a:pPr/>
              <a:t>‹N°›</a:t>
            </a:fld>
            <a:endParaRPr lang="fr-FR"/>
          </a:p>
        </p:txBody>
      </p:sp>
    </p:spTree>
    <p:extLst>
      <p:ext uri="{BB962C8B-B14F-4D97-AF65-F5344CB8AC3E}">
        <p14:creationId xmlns:p14="http://schemas.microsoft.com/office/powerpoint/2010/main" val="150553664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56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506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92B12A-8730-478D-AD92-1F6D43725342}" type="slidenum">
              <a:rPr lang="fr-FR" smtClean="0"/>
              <a:pPr fontAlgn="base">
                <a:spcBef>
                  <a:spcPct val="0"/>
                </a:spcBef>
                <a:spcAft>
                  <a:spcPct val="0"/>
                </a:spcAft>
                <a:defRPr/>
              </a:pPr>
              <a:t>1</a:t>
            </a:fld>
            <a:endParaRPr lang="fr-FR"/>
          </a:p>
        </p:txBody>
      </p:sp>
      <p:sp>
        <p:nvSpPr>
          <p:cNvPr id="45061" name="Espace réservé de la date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10</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28413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11</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4174283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12</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95938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13</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91644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14</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47031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15</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10279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16</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64325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17</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42347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18</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075440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19</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05581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66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4608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94F513-B0E2-434D-AEE4-C615923F026D}" type="slidenum">
              <a:rPr lang="fr-FR" smtClean="0"/>
              <a:pPr fontAlgn="base">
                <a:spcBef>
                  <a:spcPct val="0"/>
                </a:spcBef>
                <a:spcAft>
                  <a:spcPct val="0"/>
                </a:spcAft>
                <a:defRPr/>
              </a:pPr>
              <a:t>2</a:t>
            </a:fld>
            <a:endParaRPr lang="fr-FR"/>
          </a:p>
        </p:txBody>
      </p:sp>
      <p:sp>
        <p:nvSpPr>
          <p:cNvPr id="46085" name="Espace réservé de la date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20</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210543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21</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4090402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22</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69622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23</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32479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24</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282939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25</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748950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26</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280360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27</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3396539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28</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558551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29</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77734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3</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589591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30</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77150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4</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64106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5</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65698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6</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18447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7</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12793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8</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277960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89872B8C-3F7C-4B44-845D-04FFAC8A551B}" type="slidenum">
              <a:rPr lang="fr-FR" smtClean="0"/>
              <a:pPr/>
              <a:t>9</a:t>
            </a:fld>
            <a:endParaRPr lang="fr-FR"/>
          </a:p>
        </p:txBody>
      </p:sp>
      <p:sp>
        <p:nvSpPr>
          <p:cNvPr id="5" name="Espace réservé de l'en-tête 4"/>
          <p:cNvSpPr>
            <a:spLocks noGrp="1"/>
          </p:cNvSpPr>
          <p:nvPr>
            <p:ph type="hdr" sz="quarter" idx="11"/>
          </p:nvPr>
        </p:nvSpPr>
        <p:spPr/>
        <p:txBody>
          <a:bodyPr/>
          <a:lstStyle/>
          <a:p>
            <a:r>
              <a:rPr lang="fr-FR"/>
              <a:t>Comité directeur Office de Tourisme de Perros-Guirec le 16 décembre 2022</a:t>
            </a:r>
          </a:p>
        </p:txBody>
      </p:sp>
    </p:spTree>
    <p:extLst>
      <p:ext uri="{BB962C8B-B14F-4D97-AF65-F5344CB8AC3E}">
        <p14:creationId xmlns:p14="http://schemas.microsoft.com/office/powerpoint/2010/main" val="44929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0A50559-D2E2-4D31-A920-FEE5F180AC32}" type="datetime1">
              <a:rPr lang="fr-FR" smtClean="0"/>
              <a:t>16/12/2022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063682F-5771-4029-8A37-4997BDEA9FDE}" type="datetime1">
              <a:rPr lang="fr-FR" smtClean="0"/>
              <a:t>16/12/2022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8614167-5120-4D4A-B13E-818E3164AA0F}" type="datetime1">
              <a:rPr lang="fr-FR" smtClean="0"/>
              <a:t>16/12/2022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48BDF7E-D2BB-4C1D-B2EB-367C82CBD75E}" type="datetime1">
              <a:rPr lang="fr-FR" smtClean="0"/>
              <a:t>16/12/2022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688300A-8FAA-497F-A4E7-2BE7FF059F33}" type="datetime1">
              <a:rPr lang="fr-FR" smtClean="0"/>
              <a:t>16/12/2022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5F6A1E4-A001-466A-99B7-63A2DCECE8B1}" type="datetime1">
              <a:rPr lang="fr-FR" smtClean="0"/>
              <a:t>16/12/2022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DE874E5-15AC-491F-999C-BF0EBD0F940B}" type="datetime1">
              <a:rPr lang="fr-FR" smtClean="0"/>
              <a:t>16/12/2022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311F7ED6-E7B2-42A1-8804-E98977AFB961}" type="datetime1">
              <a:rPr lang="fr-FR" smtClean="0"/>
              <a:t>16/12/2022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BF1EB2D-1A56-43F7-B0B3-BFC27CC5067A}" type="datetime1">
              <a:rPr lang="fr-FR" smtClean="0"/>
              <a:t>16/12/2022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B2BF9EC-E6B7-41C4-9600-F7ADAA2702F9}" type="datetime1">
              <a:rPr lang="fr-FR" smtClean="0"/>
              <a:t>16/12/2022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FAF63AF-C99F-444E-919F-208187AAD391}" type="datetime1">
              <a:rPr lang="fr-FR" smtClean="0"/>
              <a:t>16/12/2022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D6FBC50-F79A-46C3-A511-8EBEB60CC0C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C7F52-6B20-4AAA-A53E-34D5C8425F7E}" type="datetime1">
              <a:rPr lang="fr-FR" smtClean="0"/>
              <a:t>16/12/2022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FBC50-F79A-46C3-A511-8EBEB60CC0C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iel, extérieur, nature, roche&#10;&#10;Description générée automatiquement">
            <a:extLst>
              <a:ext uri="{FF2B5EF4-FFF2-40B4-BE49-F238E27FC236}">
                <a16:creationId xmlns:a16="http://schemas.microsoft.com/office/drawing/2014/main" id="{B02E4347-B8B5-3FAA-E663-602C0E630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 y="0"/>
            <a:ext cx="9144000" cy="6099478"/>
          </a:xfrm>
          <a:prstGeom prst="rect">
            <a:avLst/>
          </a:prstGeom>
        </p:spPr>
      </p:pic>
      <p:sp>
        <p:nvSpPr>
          <p:cNvPr id="10" name="Titre 1"/>
          <p:cNvSpPr txBox="1">
            <a:spLocks/>
          </p:cNvSpPr>
          <p:nvPr/>
        </p:nvSpPr>
        <p:spPr>
          <a:xfrm>
            <a:off x="683568" y="534988"/>
            <a:ext cx="8015410" cy="677108"/>
          </a:xfrm>
          <a:prstGeom prst="rect">
            <a:avLst/>
          </a:prstGeom>
          <a:noFill/>
        </p:spPr>
        <p:txBody>
          <a:bodyPr anchor="ctr">
            <a:normAutofit fontScale="25000" lnSpcReduction="20000"/>
          </a:bodyPr>
          <a:lstStyle/>
          <a:p>
            <a:pPr algn="ctr" fontAlgn="auto">
              <a:spcAft>
                <a:spcPts val="0"/>
              </a:spcAft>
              <a:defRPr/>
            </a:pPr>
            <a:endParaRPr lang="fr-FR" sz="12800" b="1" dirty="0">
              <a:solidFill>
                <a:srgbClr val="FF3399"/>
              </a:solidFill>
              <a:latin typeface="Eurostile" pitchFamily="34" charset="0"/>
              <a:ea typeface="+mj-ea"/>
              <a:cs typeface="+mj-cs"/>
            </a:endParaRPr>
          </a:p>
          <a:p>
            <a:pPr algn="ctr" fontAlgn="auto">
              <a:spcAft>
                <a:spcPts val="0"/>
              </a:spcAft>
              <a:defRPr/>
            </a:pPr>
            <a:r>
              <a:rPr lang="fr-FR" sz="12800" b="1" dirty="0">
                <a:solidFill>
                  <a:srgbClr val="FF3399"/>
                </a:solidFill>
                <a:latin typeface="Eurostile" pitchFamily="34" charset="0"/>
                <a:ea typeface="+mj-ea"/>
                <a:cs typeface="+mj-cs"/>
              </a:rPr>
              <a:t>COMITE DIRECTEUR </a:t>
            </a:r>
            <a:br>
              <a:rPr lang="fr-FR" sz="11100" b="1" dirty="0">
                <a:solidFill>
                  <a:schemeClr val="bg1"/>
                </a:solidFill>
                <a:latin typeface="Eurostile" pitchFamily="34" charset="0"/>
                <a:ea typeface="+mj-ea"/>
                <a:cs typeface="+mj-cs"/>
              </a:rPr>
            </a:br>
            <a:r>
              <a:rPr lang="fr-FR" sz="11100" b="1" dirty="0">
                <a:solidFill>
                  <a:schemeClr val="bg1"/>
                </a:solidFill>
                <a:latin typeface="Eurostile" pitchFamily="34" charset="0"/>
                <a:ea typeface="+mj-ea"/>
                <a:cs typeface="+mj-cs"/>
              </a:rPr>
              <a:t>OFFICE DE TOURISME - PERROS-GUIREC</a:t>
            </a:r>
            <a:br>
              <a:rPr lang="fr-FR" sz="11100" b="1" dirty="0">
                <a:solidFill>
                  <a:srgbClr val="EF0F5F"/>
                </a:solidFill>
                <a:latin typeface="Eurostile" pitchFamily="34" charset="0"/>
                <a:ea typeface="+mj-ea"/>
                <a:cs typeface="+mj-cs"/>
              </a:rPr>
            </a:br>
            <a:endParaRPr lang="fr-FR" sz="11100" b="1" dirty="0">
              <a:solidFill>
                <a:srgbClr val="EF0F5F"/>
              </a:solidFill>
              <a:latin typeface="Eurostile" pitchFamily="34" charset="0"/>
              <a:ea typeface="+mj-ea"/>
              <a:cs typeface="+mj-cs"/>
            </a:endParaRPr>
          </a:p>
        </p:txBody>
      </p:sp>
      <p:sp>
        <p:nvSpPr>
          <p:cNvPr id="13" name="Rectangle 12"/>
          <p:cNvSpPr/>
          <p:nvPr/>
        </p:nvSpPr>
        <p:spPr>
          <a:xfrm>
            <a:off x="0" y="5646874"/>
            <a:ext cx="9242758" cy="121112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87824" y="5732794"/>
            <a:ext cx="3713923" cy="928715"/>
          </a:xfrm>
          <a:prstGeom prst="rect">
            <a:avLst/>
          </a:prstGeom>
        </p:spPr>
      </p:pic>
      <p:pic>
        <p:nvPicPr>
          <p:cNvPr id="5" name="Image 4" descr="Une image contenant dessin, pièce, signe, alimentation&#10;&#10;Description générée automatiquement">
            <a:extLst>
              <a:ext uri="{FF2B5EF4-FFF2-40B4-BE49-F238E27FC236}">
                <a16:creationId xmlns:a16="http://schemas.microsoft.com/office/drawing/2014/main" id="{230E4C8B-A225-4BCC-8557-BD61E68D24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8376" y="5723297"/>
            <a:ext cx="1018071" cy="1018071"/>
          </a:xfrm>
          <a:prstGeom prst="rect">
            <a:avLst/>
          </a:prstGeom>
        </p:spPr>
      </p:pic>
      <p:sp>
        <p:nvSpPr>
          <p:cNvPr id="2" name="ZoneTexte 1">
            <a:extLst>
              <a:ext uri="{FF2B5EF4-FFF2-40B4-BE49-F238E27FC236}">
                <a16:creationId xmlns:a16="http://schemas.microsoft.com/office/drawing/2014/main" id="{8549139F-6DD1-4FFA-B762-CF656F68DB9B}"/>
              </a:ext>
            </a:extLst>
          </p:cNvPr>
          <p:cNvSpPr txBox="1"/>
          <p:nvPr/>
        </p:nvSpPr>
        <p:spPr>
          <a:xfrm>
            <a:off x="593582" y="1158271"/>
            <a:ext cx="8424936" cy="984885"/>
          </a:xfrm>
          <a:prstGeom prst="rect">
            <a:avLst/>
          </a:prstGeom>
          <a:noFill/>
        </p:spPr>
        <p:txBody>
          <a:bodyPr wrap="square" rtlCol="0">
            <a:spAutoFit/>
          </a:bodyPr>
          <a:lstStyle/>
          <a:p>
            <a:pPr algn="ctr"/>
            <a:br>
              <a:rPr lang="fr-FR" sz="2000" b="1" dirty="0">
                <a:solidFill>
                  <a:schemeClr val="bg1"/>
                </a:solidFill>
                <a:latin typeface="Eurostile" pitchFamily="34" charset="0"/>
              </a:rPr>
            </a:br>
            <a:r>
              <a:rPr lang="fr-FR" sz="2000" b="1" dirty="0">
                <a:solidFill>
                  <a:schemeClr val="bg1"/>
                </a:solidFill>
                <a:latin typeface="Eurostile" pitchFamily="34" charset="0"/>
              </a:rPr>
              <a:t>CAPITAINERIE 16 décembre 2022</a:t>
            </a:r>
          </a:p>
          <a:p>
            <a:endParaRPr lang="fr-FR" dirty="0"/>
          </a:p>
        </p:txBody>
      </p:sp>
      <p:pic>
        <p:nvPicPr>
          <p:cNvPr id="6" name="Image 5">
            <a:extLst>
              <a:ext uri="{FF2B5EF4-FFF2-40B4-BE49-F238E27FC236}">
                <a16:creationId xmlns:a16="http://schemas.microsoft.com/office/drawing/2014/main" id="{4D523E4E-76E7-4F28-9EC9-57D603F231AD}"/>
              </a:ext>
            </a:extLst>
          </p:cNvPr>
          <p:cNvPicPr>
            <a:picLocks noChangeAspect="1"/>
          </p:cNvPicPr>
          <p:nvPr/>
        </p:nvPicPr>
        <p:blipFill>
          <a:blip r:embed="rId6"/>
          <a:stretch>
            <a:fillRect/>
          </a:stretch>
        </p:blipFill>
        <p:spPr>
          <a:xfrm>
            <a:off x="467544" y="5718883"/>
            <a:ext cx="1018120" cy="10181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lvl="1" algn="just">
              <a:tabLst>
                <a:tab pos="990600" algn="l"/>
                <a:tab pos="6057900" algn="l"/>
              </a:tabLst>
            </a:pPr>
            <a:r>
              <a:rPr lang="fr-FR" b="1" dirty="0">
                <a:effectLst/>
                <a:latin typeface="Arial" panose="020B0604020202020204" pitchFamily="34" charset="0"/>
                <a:ea typeface="Times New Roman" panose="02020603050405020304" pitchFamily="18" charset="0"/>
              </a:rPr>
              <a:t>PRIX DE VENTE 2023 DES </a:t>
            </a:r>
            <a:r>
              <a:rPr lang="fr-FR" b="1" dirty="0">
                <a:solidFill>
                  <a:schemeClr val="bg1"/>
                </a:solidFill>
                <a:effectLst/>
                <a:latin typeface="Arial" panose="020B0604020202020204" pitchFamily="34" charset="0"/>
                <a:ea typeface="Times New Roman" panose="02020603050405020304" pitchFamily="18" charset="0"/>
              </a:rPr>
              <a:t>PLAN</a:t>
            </a:r>
            <a:r>
              <a:rPr lang="fr-FR" b="1" dirty="0">
                <a:solidFill>
                  <a:srgbClr val="FF0066"/>
                </a:solidFill>
                <a:effectLst/>
                <a:latin typeface="Arial" panose="020B0604020202020204" pitchFamily="34" charset="0"/>
                <a:ea typeface="Times New Roman" panose="02020603050405020304" pitchFamily="18" charset="0"/>
              </a:rPr>
              <a:t> </a:t>
            </a:r>
            <a:r>
              <a:rPr lang="fr-FR" b="1" dirty="0">
                <a:solidFill>
                  <a:schemeClr val="bg1"/>
                </a:solidFill>
                <a:effectLst/>
                <a:latin typeface="Arial" panose="020B0604020202020204" pitchFamily="34" charset="0"/>
                <a:ea typeface="Times New Roman" panose="02020603050405020304" pitchFamily="18" charset="0"/>
              </a:rPr>
              <a:t>D’ACTION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ZoneTexte 10">
            <a:extLst>
              <a:ext uri="{FF2B5EF4-FFF2-40B4-BE49-F238E27FC236}">
                <a16:creationId xmlns:a16="http://schemas.microsoft.com/office/drawing/2014/main" id="{F344EFD4-65DE-0623-4427-505F7A27433E}"/>
              </a:ext>
            </a:extLst>
          </p:cNvPr>
          <p:cNvSpPr txBox="1"/>
          <p:nvPr/>
        </p:nvSpPr>
        <p:spPr>
          <a:xfrm>
            <a:off x="755576" y="1052736"/>
            <a:ext cx="7559668" cy="5078313"/>
          </a:xfrm>
          <a:prstGeom prst="rect">
            <a:avLst/>
          </a:prstGeom>
          <a:noFill/>
        </p:spPr>
        <p:txBody>
          <a:bodyPr wrap="square" rtlCol="0">
            <a:spAutoFit/>
          </a:bodyPr>
          <a:lstStyle/>
          <a:p>
            <a:pPr algn="ctr">
              <a:spcAft>
                <a:spcPts val="0"/>
              </a:spcAft>
            </a:pPr>
            <a:r>
              <a:rPr lang="fr-FR" sz="1200" b="1" u="sng" dirty="0">
                <a:solidFill>
                  <a:srgbClr val="000000"/>
                </a:solidFill>
                <a:effectLst/>
                <a:latin typeface="Arial" panose="020B0604020202020204" pitchFamily="34" charset="0"/>
                <a:ea typeface="Times New Roman" panose="02020603050405020304" pitchFamily="18" charset="0"/>
              </a:rPr>
              <a:t>Campagne Affichage</a:t>
            </a: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Campagne d’affichage sur les marchés étrangers en partenariat avec le CRT et OTC</a:t>
            </a:r>
            <a:br>
              <a:rPr lang="fr-FR" sz="1200" dirty="0">
                <a:solidFill>
                  <a:srgbClr val="000000"/>
                </a:solidFill>
                <a:effectLst/>
                <a:latin typeface="Arial" panose="020B0604020202020204" pitchFamily="34" charset="0"/>
                <a:ea typeface="Times New Roman" panose="02020603050405020304" pitchFamily="18" charset="0"/>
              </a:rPr>
            </a:br>
            <a:r>
              <a:rPr lang="fr-FR" sz="1200" dirty="0">
                <a:solidFill>
                  <a:srgbClr val="000000"/>
                </a:solidFill>
                <a:effectLst/>
                <a:latin typeface="Arial" panose="020B0604020202020204" pitchFamily="34" charset="0"/>
                <a:ea typeface="Times New Roman" panose="02020603050405020304" pitchFamily="18" charset="0"/>
              </a:rPr>
              <a:t>Campagne d’affichage accompagnement présence salons</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b="1" u="none" strike="noStrike"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sng" dirty="0">
                <a:solidFill>
                  <a:srgbClr val="000000"/>
                </a:solidFill>
                <a:effectLst/>
                <a:latin typeface="Arial" panose="020B0604020202020204" pitchFamily="34" charset="0"/>
                <a:ea typeface="Times New Roman" panose="02020603050405020304" pitchFamily="18" charset="0"/>
              </a:rPr>
              <a:t>Agenda des animations commun OTC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none" strike="noStrike"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Agenda hebdomadaire en ligne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sng" dirty="0">
                <a:effectLst/>
                <a:latin typeface="Arial" panose="020B0604020202020204" pitchFamily="34" charset="0"/>
                <a:ea typeface="Times New Roman" panose="02020603050405020304" pitchFamily="18" charset="0"/>
              </a:rPr>
              <a:t>Communication - promotion – commercialisation</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none" strike="noStrike"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Nouveau site internet en partenariat avec la ville de Perros-Guirec - Février</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Consolidation de la communication à travers les marques de destination :</a:t>
            </a:r>
            <a:br>
              <a:rPr lang="fr-FR" sz="1200" dirty="0">
                <a:solidFill>
                  <a:srgbClr val="000000"/>
                </a:solidFill>
                <a:effectLst/>
                <a:latin typeface="Arial" panose="020B0604020202020204" pitchFamily="34" charset="0"/>
                <a:ea typeface="Times New Roman" panose="02020603050405020304" pitchFamily="18" charset="0"/>
              </a:rPr>
            </a:br>
            <a:r>
              <a:rPr lang="fr-FR" sz="1200" dirty="0">
                <a:solidFill>
                  <a:srgbClr val="000000"/>
                </a:solidFill>
                <a:effectLst/>
                <a:latin typeface="Arial" panose="020B0604020202020204" pitchFamily="34" charset="0"/>
                <a:ea typeface="Times New Roman" panose="02020603050405020304" pitchFamily="18" charset="0"/>
              </a:rPr>
              <a:t>Perros-Guirec Côte de Granit Rose et La Vie En Roz – </a:t>
            </a:r>
            <a:r>
              <a:rPr lang="fr-FR" sz="1200" dirty="0" err="1">
                <a:solidFill>
                  <a:srgbClr val="000000"/>
                </a:solidFill>
                <a:effectLst/>
                <a:latin typeface="Arial" panose="020B0604020202020204" pitchFamily="34" charset="0"/>
                <a:ea typeface="Times New Roman" panose="02020603050405020304" pitchFamily="18" charset="0"/>
              </a:rPr>
              <a:t>print</a:t>
            </a:r>
            <a:r>
              <a:rPr lang="fr-FR" sz="1200" dirty="0">
                <a:solidFill>
                  <a:srgbClr val="000000"/>
                </a:solidFill>
                <a:effectLst/>
                <a:latin typeface="Arial" panose="020B0604020202020204" pitchFamily="34" charset="0"/>
                <a:ea typeface="Times New Roman" panose="02020603050405020304" pitchFamily="18" charset="0"/>
              </a:rPr>
              <a:t> - web – presse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Agenda Animation en </a:t>
            </a:r>
            <a:r>
              <a:rPr lang="fr-FR" sz="1200" dirty="0" err="1">
                <a:solidFill>
                  <a:srgbClr val="000000"/>
                </a:solidFill>
                <a:effectLst/>
                <a:latin typeface="Arial" panose="020B0604020202020204" pitchFamily="34" charset="0"/>
                <a:ea typeface="Times New Roman" panose="02020603050405020304" pitchFamily="18" charset="0"/>
              </a:rPr>
              <a:t>Pod</a:t>
            </a:r>
            <a:r>
              <a:rPr lang="fr-FR" sz="1200" dirty="0">
                <a:solidFill>
                  <a:srgbClr val="000000"/>
                </a:solidFill>
                <a:effectLst/>
                <a:latin typeface="Arial" panose="020B0604020202020204" pitchFamily="34" charset="0"/>
                <a:ea typeface="Times New Roman" panose="02020603050405020304" pitchFamily="18" charset="0"/>
              </a:rPr>
              <a:t> Cast</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Mise en place d’un calendrier d’expositions à l’accueil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Mise en place démarche pro active sur tourisme d’affaires - MICE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Place de marché hébergements et loisirs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Mise en place de produits spécifiques sur le bien-être - sports loisirs - </a:t>
            </a:r>
            <a:r>
              <a:rPr lang="fr-FR" sz="1200" dirty="0" err="1">
                <a:solidFill>
                  <a:srgbClr val="000000"/>
                </a:solidFill>
                <a:effectLst/>
                <a:latin typeface="Arial" panose="020B0604020202020204" pitchFamily="34" charset="0"/>
                <a:ea typeface="Times New Roman" panose="02020603050405020304" pitchFamily="18" charset="0"/>
              </a:rPr>
              <a:t>Outdoor</a:t>
            </a: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Renforcement des actions Presse notamment avec OTC</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Code de marque - Produit boutique - Partenariat privé</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Reconduction de l’opération la Vie en Roz</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Travail sur la saisonnalité - Emplois - Hébergement - Mobilité</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Editions, salons, création de contenu numérique et accueil de presse</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573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PLAN D’ACTION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ZoneTexte 10">
            <a:extLst>
              <a:ext uri="{FF2B5EF4-FFF2-40B4-BE49-F238E27FC236}">
                <a16:creationId xmlns:a16="http://schemas.microsoft.com/office/drawing/2014/main" id="{F344EFD4-65DE-0623-4427-505F7A27433E}"/>
              </a:ext>
            </a:extLst>
          </p:cNvPr>
          <p:cNvSpPr txBox="1"/>
          <p:nvPr/>
        </p:nvSpPr>
        <p:spPr>
          <a:xfrm>
            <a:off x="755576" y="1082521"/>
            <a:ext cx="7559668" cy="3970318"/>
          </a:xfrm>
          <a:prstGeom prst="rect">
            <a:avLst/>
          </a:prstGeom>
          <a:noFill/>
        </p:spPr>
        <p:txBody>
          <a:bodyPr wrap="square" rtlCol="0">
            <a:spAutoFit/>
          </a:bodyPr>
          <a:lstStyle/>
          <a:p>
            <a:pPr algn="ctr">
              <a:spcAft>
                <a:spcPts val="0"/>
              </a:spcAft>
            </a:pPr>
            <a:r>
              <a:rPr lang="fr-FR" sz="1200" b="1" u="sng" dirty="0">
                <a:solidFill>
                  <a:srgbClr val="000000"/>
                </a:solidFill>
                <a:effectLst/>
                <a:latin typeface="Arial" panose="020B0604020202020204" pitchFamily="34" charset="0"/>
                <a:ea typeface="Times New Roman" panose="02020603050405020304" pitchFamily="18" charset="0"/>
              </a:rPr>
              <a:t>Destination Régionale</a:t>
            </a: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b="1" dirty="0">
                <a:solidFill>
                  <a:srgbClr val="000000"/>
                </a:solidFill>
                <a:effectLst/>
                <a:latin typeface="Arial" panose="020B0604020202020204" pitchFamily="34" charset="0"/>
                <a:ea typeface="Times New Roman" panose="02020603050405020304" pitchFamily="18" charset="0"/>
              </a:rPr>
              <a:t> </a:t>
            </a:r>
            <a:br>
              <a:rPr lang="fr-FR" sz="1200" b="1" dirty="0">
                <a:solidFill>
                  <a:srgbClr val="000000"/>
                </a:solidFill>
                <a:effectLst/>
                <a:latin typeface="Arial" panose="020B0604020202020204" pitchFamily="34" charset="0"/>
                <a:ea typeface="Times New Roman" panose="02020603050405020304" pitchFamily="18" charset="0"/>
              </a:rPr>
            </a:br>
            <a:r>
              <a:rPr lang="fr-FR" sz="1200" dirty="0">
                <a:solidFill>
                  <a:srgbClr val="000000"/>
                </a:solidFill>
                <a:effectLst/>
                <a:latin typeface="Arial" panose="020B0604020202020204" pitchFamily="34" charset="0"/>
                <a:ea typeface="Times New Roman" panose="02020603050405020304" pitchFamily="18" charset="0"/>
              </a:rPr>
              <a:t>Mise en place du plan d’actions sur les activités </a:t>
            </a:r>
            <a:r>
              <a:rPr lang="fr-FR" sz="1200" dirty="0" err="1">
                <a:solidFill>
                  <a:srgbClr val="000000"/>
                </a:solidFill>
                <a:effectLst/>
                <a:latin typeface="Arial" panose="020B0604020202020204" pitchFamily="34" charset="0"/>
                <a:ea typeface="Times New Roman" panose="02020603050405020304" pitchFamily="18" charset="0"/>
              </a:rPr>
              <a:t>outdoor</a:t>
            </a:r>
            <a:r>
              <a:rPr lang="fr-FR" sz="1200" dirty="0">
                <a:solidFill>
                  <a:srgbClr val="000000"/>
                </a:solidFill>
                <a:effectLst/>
                <a:latin typeface="Arial" panose="020B0604020202020204" pitchFamily="34" charset="0"/>
                <a:ea typeface="Times New Roman" panose="02020603050405020304" pitchFamily="18" charset="0"/>
              </a:rPr>
              <a:t> et le nautisme.</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br>
              <a:rPr lang="fr-FR" sz="1200" dirty="0">
                <a:solidFill>
                  <a:srgbClr val="000000"/>
                </a:solidFill>
                <a:effectLst/>
                <a:latin typeface="Arial" panose="020B0604020202020204" pitchFamily="34" charset="0"/>
                <a:ea typeface="Times New Roman" panose="02020603050405020304" pitchFamily="18" charset="0"/>
              </a:rPr>
            </a:br>
            <a:r>
              <a:rPr lang="fr-FR" sz="1200" b="1" u="sng" dirty="0">
                <a:solidFill>
                  <a:srgbClr val="000000"/>
                </a:solidFill>
                <a:effectLst/>
                <a:latin typeface="Arial" panose="020B0604020202020204" pitchFamily="34" charset="0"/>
                <a:ea typeface="Times New Roman" panose="02020603050405020304" pitchFamily="18" charset="0"/>
              </a:rPr>
              <a:t>Sensation Bretagne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Travail sur la saisonnalité - Emplois - Hébergement - Mobilité</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Editions, salons, création de contenu numérique et accueil de presse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sng" dirty="0">
                <a:effectLst/>
                <a:latin typeface="Arial" panose="020B0604020202020204" pitchFamily="34" charset="0"/>
                <a:ea typeface="Times New Roman" panose="02020603050405020304" pitchFamily="18" charset="0"/>
              </a:rPr>
              <a:t>Tourisme Responsable</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i="1" dirty="0">
                <a:effectLst/>
                <a:latin typeface="Arial" panose="020B0604020202020204" pitchFamily="34" charset="0"/>
                <a:ea typeface="Times New Roman" panose="02020603050405020304" pitchFamily="18" charset="0"/>
              </a:rPr>
              <a:t>L’objectif n’est pas de faire plus mais mieux</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Arial" panose="020B0604020202020204" pitchFamily="34" charset="0"/>
                <a:ea typeface="Times New Roman" panose="02020603050405020304" pitchFamily="18" charset="0"/>
              </a:rPr>
              <a:t>Désignation d’un(e) référent(e) éco-responsabilité</a:t>
            </a:r>
            <a:br>
              <a:rPr lang="fr-FR" sz="1200" dirty="0">
                <a:effectLst/>
                <a:latin typeface="Arial" panose="020B0604020202020204" pitchFamily="34" charset="0"/>
                <a:ea typeface="Times New Roman" panose="02020603050405020304" pitchFamily="18" charset="0"/>
              </a:rPr>
            </a:br>
            <a:r>
              <a:rPr lang="fr-FR" sz="1200" dirty="0">
                <a:effectLst/>
                <a:latin typeface="Arial" panose="020B0604020202020204" pitchFamily="34" charset="0"/>
                <a:ea typeface="Times New Roman" panose="02020603050405020304" pitchFamily="18" charset="0"/>
              </a:rPr>
              <a:t>Déploiement de la Charte du Voyageur</a:t>
            </a:r>
            <a:br>
              <a:rPr lang="fr-FR" sz="1200" dirty="0">
                <a:effectLst/>
                <a:latin typeface="Arial" panose="020B0604020202020204" pitchFamily="34" charset="0"/>
                <a:ea typeface="Times New Roman" panose="02020603050405020304" pitchFamily="18" charset="0"/>
              </a:rPr>
            </a:br>
            <a:r>
              <a:rPr lang="fr-FR" sz="1200" dirty="0">
                <a:effectLst/>
                <a:latin typeface="Arial" panose="020B0604020202020204" pitchFamily="34" charset="0"/>
                <a:ea typeface="Times New Roman" panose="02020603050405020304" pitchFamily="18" charset="0"/>
              </a:rPr>
              <a:t>Mise en place du dispositif « Site d’exception »</a:t>
            </a:r>
            <a:endParaRPr lang="fr-FR" sz="1200" dirty="0">
              <a:effectLst/>
              <a:latin typeface="Times New Roman" panose="02020603050405020304" pitchFamily="18" charset="0"/>
              <a:ea typeface="Times New Roman" panose="02020603050405020304" pitchFamily="18" charset="0"/>
            </a:endParaRPr>
          </a:p>
          <a:p>
            <a:pPr>
              <a:spcAft>
                <a:spcPts val="0"/>
              </a:spcAft>
            </a:pPr>
            <a:br>
              <a:rPr lang="fr-FR" sz="1200" b="1" cap="all" dirty="0">
                <a:effectLst/>
                <a:latin typeface="Arial" panose="020B0604020202020204" pitchFamily="34" charset="0"/>
                <a:ea typeface="Times New Roman" panose="02020603050405020304" pitchFamily="18" charset="0"/>
              </a:rPr>
            </a:br>
            <a:endParaRPr lang="fr-FR" sz="1200" dirty="0">
              <a:effectLst/>
              <a:latin typeface="Times New Roman" panose="02020603050405020304" pitchFamily="18" charset="0"/>
              <a:ea typeface="Times New Roman" panose="02020603050405020304" pitchFamily="18" charset="0"/>
            </a:endParaRPr>
          </a:p>
          <a:p>
            <a:r>
              <a:rPr lang="fr-FR" sz="1200" b="1" i="1" u="none" strike="noStrike" dirty="0">
                <a:effectLst/>
                <a:highlight>
                  <a:srgbClr val="FFFF00"/>
                </a:highligh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sng" dirty="0">
                <a:effectLst/>
                <a:latin typeface="Arial" panose="020B0604020202020204" pitchFamily="34" charset="0"/>
                <a:ea typeface="Times New Roman" panose="02020603050405020304" pitchFamily="18" charset="0"/>
              </a:rPr>
              <a:t>DECISION DU COMITE DE DIRECTION</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none" strike="noStrike"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2227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lvl="2" algn="just">
              <a:tabLst>
                <a:tab pos="990600" algn="l"/>
                <a:tab pos="6057900" algn="l"/>
              </a:tabLst>
            </a:pPr>
            <a:r>
              <a:rPr lang="fr-FR"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322942" y="1345795"/>
            <a:ext cx="8425522" cy="3182923"/>
          </a:xfrm>
          <a:prstGeom prst="rect">
            <a:avLst/>
          </a:prstGeom>
          <a:noFill/>
        </p:spPr>
        <p:txBody>
          <a:bodyPr wrap="square" rtlCol="0">
            <a:spAutoFit/>
          </a:bodyPr>
          <a:lstStyle/>
          <a:p>
            <a:pPr marL="449580" marR="88900" algn="just">
              <a:lnSpc>
                <a:spcPct val="115000"/>
              </a:lnSpc>
              <a:spcAft>
                <a:spcPts val="1000"/>
              </a:spcAft>
            </a:pPr>
            <a:r>
              <a:rPr lang="fr-FR" sz="18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La commune de PERROS-GUIREC a délégué à l’Office Municipal de Tourisme, les services d’accueil, d’information, de promotion/communication et de commercialisation de produits touristiques par convention.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Dans ce cadre et conformément au projet de plan d’actions présenté le 7 octobre 2022, il est proposé au Comité de Direction de l’Office de Tourisme de se prononcer sur le Débat d’Orientation Budgétaire en prévision de l’élaboration du Budget Primitif 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À la vue de la situation financière et de l’évolution du montant prévisionnel de la taxe de séjours pour l’année 2023, l’année de référence pour l’élaboration du Budget Primitif est l’année 2022.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4109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lvl="1" algn="just">
              <a:tabLst>
                <a:tab pos="990600" algn="l"/>
                <a:tab pos="6057900" algn="l"/>
              </a:tabLst>
            </a:pPr>
            <a:r>
              <a:rPr lang="fr-FR"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322942" y="1345795"/>
            <a:ext cx="8641546" cy="1944122"/>
          </a:xfrm>
          <a:prstGeom prst="rect">
            <a:avLst/>
          </a:prstGeom>
          <a:noFill/>
        </p:spPr>
        <p:txBody>
          <a:bodyPr wrap="square" rtlCol="0">
            <a:spAutoFit/>
          </a:bodyPr>
          <a:lstStyle/>
          <a:p>
            <a:pPr marL="449580" marR="88900" algn="just">
              <a:lnSpc>
                <a:spcPct val="115000"/>
              </a:lnSpc>
              <a:spcAft>
                <a:spcPts val="1000"/>
              </a:spcAft>
            </a:pPr>
            <a:r>
              <a:rPr lang="fr-FR" sz="1800" dirty="0">
                <a:effectLst/>
                <a:latin typeface="Arial" panose="020B0604020202020204" pitchFamily="34" charset="0"/>
                <a:ea typeface="Calibri" panose="020F0502020204030204" pitchFamily="34" charset="0"/>
                <a:cs typeface="Times New Roman" panose="02020603050405020304" pitchFamily="18" charset="0"/>
              </a:rPr>
              <a:t> </a:t>
            </a:r>
            <a:r>
              <a:rPr lang="fr-FR" sz="1400" b="1" u="sng" dirty="0">
                <a:effectLst/>
                <a:latin typeface="Arial" panose="020B0604020202020204" pitchFamily="34" charset="0"/>
                <a:ea typeface="Calibri" panose="020F0502020204030204" pitchFamily="34" charset="0"/>
                <a:cs typeface="Times New Roman" panose="02020603050405020304" pitchFamily="18" charset="0"/>
              </a:rPr>
              <a:t>ACCUEIL - INFORMATION - PROMOTION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49580"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Les missions principales de l’Office de Tourisme représentent 60 % des dépenses.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49580" marR="88900" algn="ctr">
              <a:lnSpc>
                <a:spcPct val="115000"/>
              </a:lnSpc>
              <a:spcAft>
                <a:spcPts val="1000"/>
              </a:spcAft>
            </a:pPr>
            <a:r>
              <a:rPr lang="fr-FR" sz="1400" b="1" u="sng" dirty="0">
                <a:effectLst/>
                <a:latin typeface="Arial" panose="020B0604020202020204" pitchFamily="34" charset="0"/>
                <a:ea typeface="Calibri" panose="020F0502020204030204" pitchFamily="34" charset="0"/>
                <a:cs typeface="Times New Roman" panose="02020603050405020304" pitchFamily="18" charset="0"/>
              </a:rPr>
              <a:t>Accueil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49580"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2022 : 140 000 visiteurs accueillis (</a:t>
            </a:r>
            <a:r>
              <a:rPr lang="fr-FR" sz="1400" dirty="0">
                <a:latin typeface="Arial" panose="020B0604020202020204" pitchFamily="34" charset="0"/>
                <a:ea typeface="Calibri" panose="020F0502020204030204" pitchFamily="34" charset="0"/>
                <a:cs typeface="Times New Roman" panose="02020603050405020304" pitchFamily="18" charset="0"/>
              </a:rPr>
              <a:t>P</a:t>
            </a:r>
            <a:r>
              <a:rPr lang="fr-FR" sz="1400" dirty="0">
                <a:effectLst/>
                <a:latin typeface="Arial" panose="020B0604020202020204" pitchFamily="34" charset="0"/>
                <a:ea typeface="Calibri" panose="020F0502020204030204" pitchFamily="34" charset="0"/>
                <a:cs typeface="Times New Roman" panose="02020603050405020304" pitchFamily="18" charset="0"/>
              </a:rPr>
              <a:t>oint </a:t>
            </a:r>
            <a:r>
              <a:rPr lang="fr-FR" sz="1400" dirty="0">
                <a:latin typeface="Arial" panose="020B0604020202020204" pitchFamily="34" charset="0"/>
                <a:ea typeface="Calibri" panose="020F0502020204030204" pitchFamily="34" charset="0"/>
                <a:cs typeface="Times New Roman" panose="02020603050405020304" pitchFamily="18" charset="0"/>
              </a:rPr>
              <a:t>I</a:t>
            </a:r>
            <a:r>
              <a:rPr lang="fr-FR" sz="1400" dirty="0">
                <a:effectLst/>
                <a:latin typeface="Arial" panose="020B0604020202020204" pitchFamily="34" charset="0"/>
                <a:ea typeface="Calibri" panose="020F0502020204030204" pitchFamily="34" charset="0"/>
                <a:cs typeface="Times New Roman" panose="02020603050405020304" pitchFamily="18" charset="0"/>
              </a:rPr>
              <a:t>nfos compris), retour à une fréquentation d’avant COVID.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3" name="Image 2">
            <a:extLst>
              <a:ext uri="{FF2B5EF4-FFF2-40B4-BE49-F238E27FC236}">
                <a16:creationId xmlns:a16="http://schemas.microsoft.com/office/drawing/2014/main" id="{CF503D76-4B73-5DCD-1DA6-0F9A235F4BCD}"/>
              </a:ext>
            </a:extLst>
          </p:cNvPr>
          <p:cNvPicPr>
            <a:picLocks noChangeAspect="1"/>
          </p:cNvPicPr>
          <p:nvPr/>
        </p:nvPicPr>
        <p:blipFill>
          <a:blip r:embed="rId6"/>
          <a:stretch>
            <a:fillRect/>
          </a:stretch>
        </p:blipFill>
        <p:spPr>
          <a:xfrm>
            <a:off x="2008376" y="3498006"/>
            <a:ext cx="5163760" cy="2920237"/>
          </a:xfrm>
          <a:prstGeom prst="rect">
            <a:avLst/>
          </a:prstGeom>
        </p:spPr>
      </p:pic>
    </p:spTree>
    <p:extLst>
      <p:ext uri="{BB962C8B-B14F-4D97-AF65-F5344CB8AC3E}">
        <p14:creationId xmlns:p14="http://schemas.microsoft.com/office/powerpoint/2010/main" val="139707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359239" y="692696"/>
            <a:ext cx="8425522" cy="4979312"/>
          </a:xfrm>
          <a:prstGeom prst="rect">
            <a:avLst/>
          </a:prstGeom>
          <a:noFill/>
        </p:spPr>
        <p:txBody>
          <a:bodyPr wrap="square" rtlCol="0">
            <a:spAutoFit/>
          </a:bodyPr>
          <a:lstStyle/>
          <a:p>
            <a:pPr marL="449580" marR="88900" algn="just">
              <a:lnSpc>
                <a:spcPct val="115000"/>
              </a:lnSpc>
              <a:spcAft>
                <a:spcPts val="1000"/>
              </a:spcAft>
            </a:pPr>
            <a:r>
              <a:rPr lang="fr-FR" sz="18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Afin d’être présent sur les sites de grandes fréquentations de Perros-Guirec, l’Office de Tourisme doit ouvrir en saison et en partenariat avec les services de la ville, les points d’information suivants :  la Capitainerie du port de plaisance, la Rotonde/Estivales et la Maison du Littoral. La présence sur les 4 marchés en juillet et août sera renouvelée.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67818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La qualité de l’accueil est au centre de la stratégie de l’Office de Tourisme. Les actions à mener sont conformes aux exigences du classement national des Offices de Tourisme en catégorie 1 et de la marque Qualité Tourisme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Journée de formation pour le personnel saisonnier de l’Office et des services de la ville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Guide du saisonnier / du nouvel entrant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Lancement de la saison estivale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
            </a:pPr>
            <a:r>
              <a:rPr lang="fr-FR" sz="1200" dirty="0" err="1">
                <a:effectLst/>
                <a:latin typeface="Arial" panose="020B0604020202020204" pitchFamily="34" charset="0"/>
                <a:ea typeface="Calibri" panose="020F0502020204030204" pitchFamily="34" charset="0"/>
                <a:cs typeface="Times New Roman" panose="02020603050405020304" pitchFamily="18" charset="0"/>
              </a:rPr>
              <a:t>Dress</a:t>
            </a:r>
            <a:r>
              <a:rPr lang="fr-FR" sz="1200" dirty="0">
                <a:effectLst/>
                <a:latin typeface="Arial" panose="020B0604020202020204" pitchFamily="34" charset="0"/>
                <a:ea typeface="Calibri" panose="020F0502020204030204" pitchFamily="34" charset="0"/>
                <a:cs typeface="Times New Roman" panose="02020603050405020304" pitchFamily="18" charset="0"/>
              </a:rPr>
              <a:t> Code « La Vie en Roz !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13538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L’Office de Tourisme met à disposition des organisateurs de manifestations, d’artistes, de producteurs locaux…, sa vitrine et l’espace d’expositions intérieur pour promouvoir leurs productions.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67818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Un programme annuel est réalisé en début d’année.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67818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spcAft>
                <a:spcPts val="1000"/>
              </a:spcAft>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Les acteurs économiques sont les ambassadeurs de la station auprès  de leur client.</a:t>
            </a:r>
            <a:br>
              <a:rPr lang="fr-FR" sz="1200" dirty="0">
                <a:effectLst/>
                <a:latin typeface="Arial" panose="020B0604020202020204" pitchFamily="34" charset="0"/>
                <a:ea typeface="Calibri" panose="020F0502020204030204" pitchFamily="34" charset="0"/>
                <a:cs typeface="Times New Roman" panose="02020603050405020304" pitchFamily="18" charset="0"/>
              </a:rPr>
            </a:br>
            <a:r>
              <a:rPr lang="fr-FR" sz="1200" dirty="0">
                <a:effectLst/>
                <a:latin typeface="Arial" panose="020B0604020202020204" pitchFamily="34" charset="0"/>
                <a:ea typeface="Calibri" panose="020F0502020204030204" pitchFamily="34" charset="0"/>
                <a:cs typeface="Times New Roman" panose="02020603050405020304" pitchFamily="18" charset="0"/>
              </a:rPr>
              <a:t>L’office de Tourisme propose à ses partenaires 10 </a:t>
            </a:r>
            <a:r>
              <a:rPr lang="fr-FR" sz="1200" dirty="0" err="1">
                <a:effectLst/>
                <a:latin typeface="Arial" panose="020B0604020202020204" pitchFamily="34" charset="0"/>
                <a:ea typeface="Calibri" panose="020F0502020204030204" pitchFamily="34" charset="0"/>
                <a:cs typeface="Times New Roman" panose="02020603050405020304" pitchFamily="18" charset="0"/>
              </a:rPr>
              <a:t>éductours</a:t>
            </a:r>
            <a:r>
              <a:rPr lang="fr-FR" sz="1200" dirty="0">
                <a:effectLst/>
                <a:latin typeface="Arial" panose="020B0604020202020204" pitchFamily="34" charset="0"/>
                <a:ea typeface="Calibri" panose="020F0502020204030204" pitchFamily="34" charset="0"/>
                <a:cs typeface="Times New Roman" panose="02020603050405020304" pitchFamily="18" charset="0"/>
              </a:rPr>
              <a:t> pro pour renforcer leur connaissance du territoire.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6" name="Image 5" descr="Une image contenant ciel, extérieur, gens, groupe&#10;&#10;Description générée automatiquement">
            <a:extLst>
              <a:ext uri="{FF2B5EF4-FFF2-40B4-BE49-F238E27FC236}">
                <a16:creationId xmlns:a16="http://schemas.microsoft.com/office/drawing/2014/main" id="{F6AA830D-5F16-E045-A075-335845F3C9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5420318"/>
            <a:ext cx="1872208" cy="1404156"/>
          </a:xfrm>
          <a:prstGeom prst="rect">
            <a:avLst/>
          </a:prstGeom>
        </p:spPr>
      </p:pic>
      <p:pic>
        <p:nvPicPr>
          <p:cNvPr id="11" name="Image 10" descr="Une image contenant texte, bâtiment, extérieur, terrain&#10;&#10;Description générée automatiquement">
            <a:extLst>
              <a:ext uri="{FF2B5EF4-FFF2-40B4-BE49-F238E27FC236}">
                <a16:creationId xmlns:a16="http://schemas.microsoft.com/office/drawing/2014/main" id="{4B88BE1C-2C21-F6DE-0873-B93118F83D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9059" y="5489010"/>
            <a:ext cx="1992345" cy="1494259"/>
          </a:xfrm>
          <a:prstGeom prst="rect">
            <a:avLst/>
          </a:prstGeom>
        </p:spPr>
      </p:pic>
    </p:spTree>
    <p:extLst>
      <p:ext uri="{BB962C8B-B14F-4D97-AF65-F5344CB8AC3E}">
        <p14:creationId xmlns:p14="http://schemas.microsoft.com/office/powerpoint/2010/main" val="353821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b="1" dirty="0">
                <a:solidFill>
                  <a:schemeClr val="bg1"/>
                </a:solidFill>
                <a:latin typeface="Arial" panose="020B0604020202020204" pitchFamily="34" charset="0"/>
                <a:ea typeface="Times New Roman" panose="02020603050405020304" pitchFamily="18" charset="0"/>
              </a:rPr>
              <a:t>	               DEBAT D’ORIENTATION </a:t>
            </a:r>
            <a:r>
              <a:rPr lang="fr-FR" sz="1800" b="1" dirty="0">
                <a:effectLst/>
                <a:latin typeface="Arial" panose="020B0604020202020204" pitchFamily="34" charset="0"/>
                <a:ea typeface="Times New Roman" panose="02020603050405020304" pitchFamily="18" charset="0"/>
              </a:rPr>
              <a:t> </a:t>
            </a:r>
            <a:r>
              <a:rPr lang="fr-FR" sz="1800" b="1" dirty="0">
                <a:solidFill>
                  <a:schemeClr val="bg1"/>
                </a:solidFill>
                <a:effectLst/>
                <a:latin typeface="Arial" panose="020B0604020202020204" pitchFamily="34" charset="0"/>
                <a:ea typeface="Times New Roman" panose="02020603050405020304" pitchFamily="18" charset="0"/>
              </a:rPr>
              <a:t>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359239" y="1003084"/>
            <a:ext cx="8425522" cy="3604769"/>
          </a:xfrm>
          <a:prstGeom prst="rect">
            <a:avLst/>
          </a:prstGeom>
          <a:noFill/>
        </p:spPr>
        <p:txBody>
          <a:bodyPr wrap="square" rtlCol="0">
            <a:spAutoFit/>
          </a:bodyPr>
          <a:lstStyle/>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L’Office de Tourisme organisera avec ses partenaires 3 grands temps forts en avant saison :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ü"/>
            </a:pPr>
            <a:r>
              <a:rPr lang="fr-FR" sz="1200" b="1" dirty="0">
                <a:effectLst/>
                <a:latin typeface="Arial" panose="020B0604020202020204" pitchFamily="34" charset="0"/>
                <a:ea typeface="Calibri" panose="020F0502020204030204" pitchFamily="34" charset="0"/>
                <a:cs typeface="Times New Roman" panose="02020603050405020304" pitchFamily="18" charset="0"/>
              </a:rPr>
              <a:t>Salon de l’emploi saisonnier</a:t>
            </a:r>
            <a:r>
              <a:rPr lang="fr-FR" sz="1200" dirty="0">
                <a:effectLst/>
                <a:latin typeface="Arial" panose="020B0604020202020204" pitchFamily="34" charset="0"/>
                <a:ea typeface="Calibri" panose="020F0502020204030204" pitchFamily="34" charset="0"/>
                <a:cs typeface="Times New Roman" panose="02020603050405020304" pitchFamily="18" charset="0"/>
              </a:rPr>
              <a:t> - </a:t>
            </a:r>
            <a:r>
              <a:rPr lang="fr-FR" sz="1200" b="1" dirty="0">
                <a:effectLst/>
                <a:latin typeface="Arial" panose="020B0604020202020204" pitchFamily="34" charset="0"/>
                <a:ea typeface="Calibri" panose="020F0502020204030204" pitchFamily="34" charset="0"/>
                <a:cs typeface="Times New Roman" panose="02020603050405020304" pitchFamily="18" charset="0"/>
              </a:rPr>
              <a:t>JOB DATING</a:t>
            </a:r>
            <a:r>
              <a:rPr lang="fr-FR" sz="1200" dirty="0">
                <a:effectLst/>
                <a:latin typeface="Arial" panose="020B0604020202020204" pitchFamily="34" charset="0"/>
                <a:ea typeface="Calibri" panose="020F0502020204030204" pitchFamily="34" charset="0"/>
                <a:cs typeface="Times New Roman" panose="02020603050405020304" pitchFamily="18" charset="0"/>
              </a:rPr>
              <a:t> Co-organisation Mission Locale et l’Office de Tourisme Communautaire. Un après-midi dédié aux emplois saisonniers sous la forme de Job Dating.</a:t>
            </a:r>
            <a:br>
              <a:rPr lang="fr-FR" sz="1200" dirty="0">
                <a:effectLst/>
                <a:latin typeface="Arial" panose="020B0604020202020204" pitchFamily="34" charset="0"/>
                <a:ea typeface="Calibri" panose="020F0502020204030204" pitchFamily="34" charset="0"/>
                <a:cs typeface="Times New Roman" panose="02020603050405020304" pitchFamily="18" charset="0"/>
              </a:rPr>
            </a:br>
            <a:r>
              <a:rPr lang="fr-FR" sz="1200" i="1" dirty="0">
                <a:effectLst/>
                <a:latin typeface="Arial" panose="020B0604020202020204" pitchFamily="34" charset="0"/>
                <a:ea typeface="Calibri" panose="020F0502020204030204" pitchFamily="34" charset="0"/>
                <a:cs typeface="Times New Roman" panose="02020603050405020304" pitchFamily="18" charset="0"/>
              </a:rPr>
              <a:t>Date à déterminer - Lieu : Espace Rouzic de Perros-Guirec</a:t>
            </a:r>
            <a:endParaRPr lang="fr-FR"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ü"/>
            </a:pPr>
            <a:r>
              <a:rPr lang="fr-FR" sz="1200" b="1" dirty="0">
                <a:effectLst/>
                <a:latin typeface="Arial" panose="020B0604020202020204" pitchFamily="34" charset="0"/>
                <a:ea typeface="Calibri" panose="020F0502020204030204" pitchFamily="34" charset="0"/>
                <a:cs typeface="Times New Roman" panose="02020603050405020304" pitchFamily="18" charset="0"/>
              </a:rPr>
              <a:t>Forum/salon du Tourisme et du numérique</a:t>
            </a:r>
            <a:r>
              <a:rPr lang="fr-FR" sz="1200" b="1" dirty="0">
                <a:latin typeface="Calibri" panose="020F0502020204030204" pitchFamily="34" charset="0"/>
                <a:ea typeface="Calibri" panose="020F0502020204030204" pitchFamily="34" charset="0"/>
                <a:cs typeface="Times New Roman" panose="02020603050405020304" pitchFamily="18" charset="0"/>
              </a:rPr>
              <a:t> - </a:t>
            </a:r>
            <a:r>
              <a:rPr lang="fr-FR" sz="1200" dirty="0">
                <a:effectLst/>
                <a:latin typeface="Arial" panose="020B0604020202020204" pitchFamily="34" charset="0"/>
                <a:ea typeface="Calibri" panose="020F0502020204030204" pitchFamily="34" charset="0"/>
                <a:cs typeface="Times New Roman" panose="02020603050405020304" pitchFamily="18" charset="0"/>
              </a:rPr>
              <a:t>Fusion entre les 2 événements.  Rencontre des prestataires de loisirs et hébergeurs du territoire, bourse d’échange de documentation, ateliers thématiques et lancement de la saison. Evénement coorganisé avec l’Office de Tourisme Communautaire et le BTS Tourisme du Lycée Bossuet à Lannion et Anticipa.</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R="88900" lvl="0" algn="just">
              <a:lnSpc>
                <a:spcPct val="115000"/>
              </a:lnSpc>
            </a:pPr>
            <a:r>
              <a:rPr lang="fr-FR" sz="1200" i="1" dirty="0">
                <a:latin typeface="Calibri" panose="020F0502020204030204" pitchFamily="34" charset="0"/>
                <a:ea typeface="Calibri" panose="020F0502020204030204" pitchFamily="34" charset="0"/>
                <a:cs typeface="Times New Roman" panose="02020603050405020304" pitchFamily="18" charset="0"/>
              </a:rPr>
              <a:t>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a:t>
            </a:r>
            <a:r>
              <a:rPr lang="fr-FR" sz="1200" i="1" dirty="0">
                <a:effectLst/>
                <a:latin typeface="Arial" panose="020B0604020202020204" pitchFamily="34" charset="0"/>
                <a:ea typeface="Calibri" panose="020F0502020204030204" pitchFamily="34" charset="0"/>
                <a:cs typeface="Times New Roman" panose="02020603050405020304" pitchFamily="18" charset="0"/>
              </a:rPr>
              <a:t>Date début avril - Lieu : Pôle Phoenix de Pleumeur-Bodou</a:t>
            </a:r>
            <a:endParaRPr lang="fr-FR" sz="12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Wingdings" panose="05000000000000000000" pitchFamily="2" charset="2"/>
              <a:buChar char="ü"/>
            </a:pPr>
            <a:r>
              <a:rPr lang="fr-FR" sz="1200" b="1" dirty="0">
                <a:effectLst/>
                <a:latin typeface="Arial" panose="020B0604020202020204" pitchFamily="34" charset="0"/>
                <a:ea typeface="Calibri" panose="020F0502020204030204" pitchFamily="34" charset="0"/>
                <a:cs typeface="Times New Roman" panose="02020603050405020304" pitchFamily="18" charset="0"/>
              </a:rPr>
              <a:t>Lancement de saison - </a:t>
            </a:r>
            <a:r>
              <a:rPr lang="fr-FR" sz="1200" dirty="0">
                <a:effectLst/>
                <a:latin typeface="Arial" panose="020B0604020202020204" pitchFamily="34" charset="0"/>
                <a:ea typeface="Calibri" panose="020F0502020204030204" pitchFamily="34" charset="0"/>
                <a:cs typeface="Times New Roman" panose="02020603050405020304" pitchFamily="18" charset="0"/>
              </a:rPr>
              <a:t>Mise en place d’une journée lancement de saison avec formation des saisonniers + associer les pros à une animation festive en fin de journée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49580" marR="88900" algn="just">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L’Office de Tourisme est détenteur de la marque Qualité Tourisme depuis 2011 et a renouvelé son classement en catégorie 1 en septembre 2022.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r>
              <a:rPr lang="fr-FR" sz="1200" b="1" dirty="0">
                <a:effectLst/>
                <a:latin typeface="Arial" panose="020B0604020202020204" pitchFamily="34" charset="0"/>
                <a:ea typeface="Calibri" panose="020F0502020204030204" pitchFamily="34" charset="0"/>
                <a:cs typeface="Times New Roman" panose="02020603050405020304" pitchFamily="18" charset="0"/>
              </a:rPr>
              <a:t>Objectif 2023</a:t>
            </a:r>
            <a:r>
              <a:rPr lang="fr-FR" sz="1200" dirty="0">
                <a:effectLst/>
                <a:latin typeface="Arial" panose="020B0604020202020204" pitchFamily="34" charset="0"/>
                <a:ea typeface="Calibri" panose="020F0502020204030204" pitchFamily="34" charset="0"/>
                <a:cs typeface="Times New Roman" panose="02020603050405020304" pitchFamily="18" charset="0"/>
              </a:rPr>
              <a:t> : Renouvellement Qualité Tourisme</a:t>
            </a:r>
            <a:endParaRPr lang="fr-FR" dirty="0"/>
          </a:p>
        </p:txBody>
      </p:sp>
      <p:pic>
        <p:nvPicPr>
          <p:cNvPr id="4" name="Image 3" descr="Une image contenant plafond, intérieur, personne, gens&#10;&#10;Description générée automatiquement">
            <a:extLst>
              <a:ext uri="{FF2B5EF4-FFF2-40B4-BE49-F238E27FC236}">
                <a16:creationId xmlns:a16="http://schemas.microsoft.com/office/drawing/2014/main" id="{1DB64A4E-B50F-DB4B-F746-EA5D4039DC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983" y="4630962"/>
            <a:ext cx="2813873" cy="2110405"/>
          </a:xfrm>
          <a:prstGeom prst="rect">
            <a:avLst/>
          </a:prstGeom>
        </p:spPr>
      </p:pic>
      <p:pic>
        <p:nvPicPr>
          <p:cNvPr id="7" name="Image 6" descr="Une image contenant intérieur, personne&#10;&#10;Description générée automatiquement">
            <a:extLst>
              <a:ext uri="{FF2B5EF4-FFF2-40B4-BE49-F238E27FC236}">
                <a16:creationId xmlns:a16="http://schemas.microsoft.com/office/drawing/2014/main" id="{9A857996-60B9-763F-1C8A-DBB88FCF3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4630962"/>
            <a:ext cx="2813873" cy="2110404"/>
          </a:xfrm>
          <a:prstGeom prst="rect">
            <a:avLst/>
          </a:prstGeom>
        </p:spPr>
      </p:pic>
    </p:spTree>
    <p:extLst>
      <p:ext uri="{BB962C8B-B14F-4D97-AF65-F5344CB8AC3E}">
        <p14:creationId xmlns:p14="http://schemas.microsoft.com/office/powerpoint/2010/main" val="380541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b="1" dirty="0">
                <a:solidFill>
                  <a:schemeClr val="bg1"/>
                </a:solidFill>
                <a:latin typeface="Arial" panose="020B0604020202020204" pitchFamily="34" charset="0"/>
                <a:ea typeface="Times New Roman" panose="02020603050405020304" pitchFamily="18" charset="0"/>
              </a:rPr>
              <a:t>	              </a:t>
            </a:r>
            <a:r>
              <a:rPr lang="fr-FR" sz="1800" b="1" dirty="0">
                <a:solidFill>
                  <a:schemeClr val="bg1"/>
                </a:solidFill>
                <a:effectLst/>
                <a:latin typeface="Arial" panose="020B0604020202020204" pitchFamily="34" charset="0"/>
                <a:ea typeface="Times New Roman" panose="02020603050405020304" pitchFamily="18" charset="0"/>
              </a:rPr>
              <a:t>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07504" y="1003084"/>
            <a:ext cx="8784975" cy="5265480"/>
          </a:xfrm>
          <a:prstGeom prst="rect">
            <a:avLst/>
          </a:prstGeom>
          <a:noFill/>
        </p:spPr>
        <p:txBody>
          <a:bodyPr wrap="square" rtlCol="0">
            <a:spAutoFit/>
          </a:bodyPr>
          <a:lstStyle/>
          <a:p>
            <a:pPr marR="88900" algn="just">
              <a:lnSpc>
                <a:spcPct val="115000"/>
              </a:lnSpc>
              <a:spcAft>
                <a:spcPts val="1000"/>
              </a:spcAft>
            </a:pPr>
            <a:r>
              <a:rPr lang="fr-FR" sz="1800" b="1" u="sng" dirty="0">
                <a:effectLst/>
                <a:latin typeface="Arial" panose="020B0604020202020204" pitchFamily="34" charset="0"/>
                <a:ea typeface="Calibri" panose="020F0502020204030204" pitchFamily="34" charset="0"/>
              </a:rPr>
              <a:t>Editions</a:t>
            </a:r>
            <a:r>
              <a:rPr lang="fr-FR" sz="1800" dirty="0">
                <a:effectLst/>
                <a:latin typeface="Arial" panose="020B0604020202020204" pitchFamily="34" charset="0"/>
                <a:ea typeface="Calibri" panose="020F0502020204030204" pitchFamily="34" charset="0"/>
              </a:rPr>
              <a:t> : </a:t>
            </a:r>
            <a:r>
              <a:rPr lang="fr-FR" sz="1400" dirty="0">
                <a:effectLst/>
                <a:latin typeface="Arial" panose="020B0604020202020204" pitchFamily="34" charset="0"/>
                <a:ea typeface="Calibri" panose="020F0502020204030204" pitchFamily="34" charset="0"/>
                <a:cs typeface="Times New Roman" panose="02020603050405020304" pitchFamily="18" charset="0"/>
              </a:rPr>
              <a:t>12 % des dépenses (110 000 €) et 6 % des recettes 54 000 € (hors partenariats)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Un poste en augmentation due en grande partie à la mise en place du guide du Routard.</a:t>
            </a:r>
            <a:br>
              <a:rPr lang="fr-FR" sz="1400" dirty="0">
                <a:effectLst/>
                <a:latin typeface="Arial" panose="020B0604020202020204" pitchFamily="34" charset="0"/>
                <a:ea typeface="Calibri" panose="020F0502020204030204" pitchFamily="34" charset="0"/>
                <a:cs typeface="Times New Roman" panose="02020603050405020304" pitchFamily="18" charset="0"/>
              </a:rPr>
            </a:br>
            <a:r>
              <a:rPr lang="fr-FR" sz="1400" dirty="0">
                <a:effectLst/>
                <a:latin typeface="Arial" panose="020B0604020202020204" pitchFamily="34" charset="0"/>
                <a:ea typeface="Calibri" panose="020F0502020204030204" pitchFamily="34" charset="0"/>
                <a:cs typeface="Times New Roman" panose="02020603050405020304" pitchFamily="18" charset="0"/>
              </a:rPr>
              <a:t>L’Office de Tourisme doit également tenir compte des augmentations des coûts d’impression (papier et énergie).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La totalité des documents édités en 2022 a été diffusée (100 000 documents)  </a:t>
            </a:r>
          </a:p>
          <a:p>
            <a:pPr marR="88900" algn="just">
              <a:lnSpc>
                <a:spcPct val="115000"/>
              </a:lnSpc>
              <a:spcAft>
                <a:spcPts val="1000"/>
              </a:spcAft>
            </a:pPr>
            <a:endParaRPr lang="fr-FR" sz="1400" dirty="0">
              <a:latin typeface="Arial" panose="020B060402020202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endParaRPr lang="fr-FR" sz="1400" dirty="0">
              <a:effectLst/>
              <a:latin typeface="Arial" panose="020B060402020202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endParaRPr lang="fr-FR" sz="1400" dirty="0">
              <a:latin typeface="Arial" panose="020B060402020202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endParaRPr lang="fr-FR" sz="1400" dirty="0">
              <a:effectLst/>
              <a:latin typeface="Arial" panose="020B060402020202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endParaRPr lang="fr-FR" sz="1400" dirty="0">
              <a:latin typeface="Arial" panose="020B0604020202020204" pitchFamily="34" charset="0"/>
              <a:ea typeface="Calibri" panose="020F0502020204030204" pitchFamily="34" charset="0"/>
              <a:cs typeface="Times New Roman" panose="02020603050405020304" pitchFamily="18" charset="0"/>
            </a:endParaRPr>
          </a:p>
          <a:p>
            <a:pPr marR="88900" algn="just">
              <a:lnSpc>
                <a:spcPct val="115000"/>
              </a:lnSpc>
              <a:spcAft>
                <a:spcPts val="1000"/>
              </a:spcAft>
            </a:pPr>
            <a:endParaRPr lang="fr-FR" sz="1400" dirty="0">
              <a:effectLst/>
              <a:latin typeface="Arial" panose="020B060402020202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400" dirty="0">
                <a:effectLst/>
                <a:latin typeface="Arial" panose="020B0604020202020204" pitchFamily="34" charset="0"/>
                <a:ea typeface="Calibri" panose="020F0502020204030204" pitchFamily="34" charset="0"/>
                <a:cs typeface="Times New Roman" panose="02020603050405020304" pitchFamily="18" charset="0"/>
              </a:rPr>
              <a:t>Le guide Hébergements &amp; Découvertes (10 000 ex), le guide pratique (25 000 ex), le plan (10 000 ex), le plan sous-mains (50 000 ex), sont reconduits.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400" dirty="0">
                <a:effectLst/>
                <a:latin typeface="Arial" panose="020B0604020202020204" pitchFamily="34" charset="0"/>
                <a:ea typeface="Calibri" panose="020F0502020204030204" pitchFamily="34" charset="0"/>
                <a:cs typeface="Times New Roman" panose="02020603050405020304" pitchFamily="18" charset="0"/>
              </a:rPr>
              <a:t>Sortie décembre pour le guide hébergement, avril pour les autres documents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400" dirty="0">
                <a:effectLst/>
                <a:latin typeface="Arial" panose="020B0604020202020204" pitchFamily="34" charset="0"/>
                <a:ea typeface="Calibri" panose="020F0502020204030204" pitchFamily="34" charset="0"/>
                <a:cs typeface="Times New Roman" panose="02020603050405020304" pitchFamily="18" charset="0"/>
              </a:rPr>
              <a:t>Budget :  60 000 €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Responsable : Service communication Office.</a:t>
            </a:r>
            <a:endParaRPr lang="fr-FR" dirty="0"/>
          </a:p>
        </p:txBody>
      </p:sp>
      <p:pic>
        <p:nvPicPr>
          <p:cNvPr id="3" name="Image 2" descr="Une image contenant texte, différent, botte, plusieurs&#10;&#10;Description générée automatiquement">
            <a:extLst>
              <a:ext uri="{FF2B5EF4-FFF2-40B4-BE49-F238E27FC236}">
                <a16:creationId xmlns:a16="http://schemas.microsoft.com/office/drawing/2014/main" id="{49B4DAED-FCB4-7B7B-6FC7-1A79E834A932}"/>
              </a:ext>
            </a:extLst>
          </p:cNvPr>
          <p:cNvPicPr>
            <a:picLocks noChangeAspect="1"/>
          </p:cNvPicPr>
          <p:nvPr/>
        </p:nvPicPr>
        <p:blipFill>
          <a:blip r:embed="rId6"/>
          <a:stretch>
            <a:fillRect/>
          </a:stretch>
        </p:blipFill>
        <p:spPr>
          <a:xfrm>
            <a:off x="2843809" y="2708921"/>
            <a:ext cx="3356852" cy="2160240"/>
          </a:xfrm>
          <a:prstGeom prst="rect">
            <a:avLst/>
          </a:prstGeom>
        </p:spPr>
      </p:pic>
    </p:spTree>
    <p:extLst>
      <p:ext uri="{BB962C8B-B14F-4D97-AF65-F5344CB8AC3E}">
        <p14:creationId xmlns:p14="http://schemas.microsoft.com/office/powerpoint/2010/main" val="543166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07504" y="1003084"/>
            <a:ext cx="8784975" cy="5639236"/>
          </a:xfrm>
          <a:prstGeom prst="rect">
            <a:avLst/>
          </a:prstGeom>
          <a:noFill/>
        </p:spPr>
        <p:txBody>
          <a:bodyPr wrap="square" rtlCol="0">
            <a:spAutoFit/>
          </a:bodyPr>
          <a:lstStyle/>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Le </a:t>
            </a:r>
            <a:r>
              <a:rPr lang="fr-FR" sz="1200" dirty="0">
                <a:latin typeface="Arial" panose="020B0604020202020204" pitchFamily="34" charset="0"/>
                <a:ea typeface="Calibri" panose="020F0502020204030204" pitchFamily="34" charset="0"/>
                <a:cs typeface="Times New Roman" panose="02020603050405020304" pitchFamily="18" charset="0"/>
              </a:rPr>
              <a:t>G</a:t>
            </a:r>
            <a:r>
              <a:rPr lang="fr-FR" sz="1200" dirty="0">
                <a:effectLst/>
                <a:latin typeface="Arial" panose="020B0604020202020204" pitchFamily="34" charset="0"/>
                <a:ea typeface="Calibri" panose="020F0502020204030204" pitchFamily="34" charset="0"/>
                <a:cs typeface="Times New Roman" panose="02020603050405020304" pitchFamily="18" charset="0"/>
              </a:rPr>
              <a:t>uide </a:t>
            </a:r>
            <a:r>
              <a:rPr lang="fr-FR" sz="1200" dirty="0">
                <a:latin typeface="Arial" panose="020B0604020202020204" pitchFamily="34" charset="0"/>
                <a:ea typeface="Calibri" panose="020F0502020204030204" pitchFamily="34" charset="0"/>
                <a:cs typeface="Times New Roman" panose="02020603050405020304" pitchFamily="18" charset="0"/>
              </a:rPr>
              <a:t>P</a:t>
            </a:r>
            <a:r>
              <a:rPr lang="fr-FR" sz="1200" dirty="0">
                <a:effectLst/>
                <a:latin typeface="Arial" panose="020B0604020202020204" pitchFamily="34" charset="0"/>
                <a:ea typeface="Calibri" panose="020F0502020204030204" pitchFamily="34" charset="0"/>
                <a:cs typeface="Times New Roman" panose="02020603050405020304" pitchFamily="18" charset="0"/>
              </a:rPr>
              <a:t>ratique sera de nouveau diffusé dans les boîtes aux lettres de Perros-Guirec dès sa sortie début avril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Refonte des guides étrangers anglais et allemand (2 000 ex par nationalité)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Sortie : Juin - Budget :  5 000 €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Responsable : Service communication Office.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Maintien des éditions communes avec l’Office de Tourisme Communautaire : </a:t>
            </a:r>
            <a:br>
              <a:rPr lang="fr-FR" sz="1200" dirty="0">
                <a:effectLst/>
                <a:latin typeface="Arial" panose="020B0604020202020204" pitchFamily="34" charset="0"/>
                <a:ea typeface="Calibri" panose="020F0502020204030204" pitchFamily="34" charset="0"/>
                <a:cs typeface="Times New Roman" panose="02020603050405020304" pitchFamily="18" charset="0"/>
              </a:rPr>
            </a:br>
            <a:r>
              <a:rPr lang="fr-FR" sz="1200" dirty="0">
                <a:effectLst/>
                <a:latin typeface="Arial" panose="020B0604020202020204" pitchFamily="34" charset="0"/>
                <a:ea typeface="Calibri" panose="020F0502020204030204" pitchFamily="34" charset="0"/>
                <a:cs typeface="Times New Roman" panose="02020603050405020304" pitchFamily="18" charset="0"/>
              </a:rPr>
              <a:t>Guide des Saveurs sortie avril, carte des randonnées sortie avril, agenda des animations uniquement version numérique.</a:t>
            </a: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Arial" panose="020B0604020202020204" pitchFamily="34" charset="0"/>
                <a:ea typeface="Calibri" panose="020F0502020204030204" pitchFamily="34" charset="0"/>
                <a:cs typeface="Times New Roman" panose="02020603050405020304" pitchFamily="18" charset="0"/>
              </a:rPr>
              <a:t>Budget : 5 000 €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Edition d’un guide Rando.  Ce document sera à la vente à la boutique de l’Office de Tourisme (en ligne et comptoir) et source de recettes. Prix : moins de 10 €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Arial" panose="020B0604020202020204" pitchFamily="34" charset="0"/>
                <a:ea typeface="Calibri" panose="020F0502020204030204" pitchFamily="34" charset="0"/>
                <a:cs typeface="Times New Roman" panose="02020603050405020304" pitchFamily="18" charset="0"/>
              </a:rPr>
              <a:t>Edition juin 2023 - Budget : 10 000 €</a:t>
            </a:r>
            <a:r>
              <a:rPr lang="fr-FR" sz="1200" dirty="0">
                <a:latin typeface="Calibri" panose="020F0502020204030204" pitchFamily="34" charset="0"/>
                <a:ea typeface="Calibri" panose="020F0502020204030204" pitchFamily="34" charset="0"/>
                <a:cs typeface="Times New Roman" panose="02020603050405020304" pitchFamily="18" charset="0"/>
              </a:rPr>
              <a:t> </a:t>
            </a:r>
            <a:br>
              <a:rPr lang="fr-FR" sz="1200" dirty="0">
                <a:latin typeface="Calibri" panose="020F0502020204030204" pitchFamily="34" charset="0"/>
                <a:ea typeface="Calibri" panose="020F0502020204030204" pitchFamily="34" charset="0"/>
                <a:cs typeface="Times New Roman" panose="02020603050405020304" pitchFamily="18" charset="0"/>
              </a:rPr>
            </a:br>
            <a:r>
              <a:rPr lang="fr-FR" sz="1200" dirty="0">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Arial" panose="020B0604020202020204" pitchFamily="34" charset="0"/>
                <a:ea typeface="Calibri" panose="020F0502020204030204" pitchFamily="34" charset="0"/>
                <a:cs typeface="Times New Roman" panose="02020603050405020304" pitchFamily="18" charset="0"/>
              </a:rPr>
              <a:t>Responsable : Service communication Office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Mise à jour du document spécifique Galeries, Artisanat d’art, Artistes…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Réflexion sur la réalisation d’un document shopping</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88900" lvl="0" indent="-342900">
              <a:lnSpc>
                <a:spcPct val="115000"/>
              </a:lnSpc>
              <a:spcAft>
                <a:spcPts val="1000"/>
              </a:spcAft>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Guide du Routard, édition en partenariat avec OTC : 8 000 ex</a:t>
            </a:r>
            <a:br>
              <a:rPr lang="fr-FR" sz="1200" dirty="0">
                <a:effectLst/>
                <a:latin typeface="Arial" panose="020B0604020202020204" pitchFamily="34" charset="0"/>
                <a:ea typeface="Calibri" panose="020F0502020204030204" pitchFamily="34" charset="0"/>
                <a:cs typeface="Times New Roman" panose="02020603050405020304" pitchFamily="18" charset="0"/>
              </a:rPr>
            </a:br>
            <a:r>
              <a:rPr lang="fr-FR" sz="1200" dirty="0">
                <a:effectLst/>
                <a:latin typeface="Arial" panose="020B0604020202020204" pitchFamily="34" charset="0"/>
                <a:ea typeface="Calibri" panose="020F0502020204030204" pitchFamily="34" charset="0"/>
                <a:cs typeface="Times New Roman" panose="02020603050405020304" pitchFamily="18" charset="0"/>
              </a:rPr>
              <a:t>Sortie printemps 2024  -  Budget : 40 000 € par office de tourisme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1000"/>
              </a:spcAft>
            </a:pPr>
            <a:r>
              <a:rPr lang="fr-FR" sz="1400" b="1" dirty="0">
                <a:effectLst/>
                <a:latin typeface="Arial" panose="020B0604020202020204" pitchFamily="34" charset="0"/>
                <a:ea typeface="Calibri" panose="020F0502020204030204" pitchFamily="34" charset="0"/>
                <a:cs typeface="Times New Roman" panose="02020603050405020304" pitchFamily="18" charset="0"/>
              </a:rPr>
              <a:t>Projection 2024 : Refonte intégrale des éditions de l’Office de Tourisme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spTree>
    <p:extLst>
      <p:ext uri="{BB962C8B-B14F-4D97-AF65-F5344CB8AC3E}">
        <p14:creationId xmlns:p14="http://schemas.microsoft.com/office/powerpoint/2010/main" val="268364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539552" y="1003084"/>
            <a:ext cx="8352927" cy="3254481"/>
          </a:xfrm>
          <a:prstGeom prst="rect">
            <a:avLst/>
          </a:prstGeom>
          <a:noFill/>
        </p:spPr>
        <p:txBody>
          <a:bodyPr wrap="square" rtlCol="0">
            <a:spAutoFit/>
          </a:bodyPr>
          <a:lstStyle/>
          <a:p>
            <a:r>
              <a:rPr lang="fr-FR" sz="1200" b="1" u="sng" dirty="0">
                <a:solidFill>
                  <a:srgbClr val="000000"/>
                </a:solidFill>
                <a:effectLst/>
                <a:latin typeface="Arial" panose="020B0604020202020204" pitchFamily="34" charset="0"/>
                <a:ea typeface="Calibri" panose="020F0502020204030204" pitchFamily="34" charset="0"/>
              </a:rPr>
              <a:t>Numérique / internet</a:t>
            </a:r>
            <a:r>
              <a:rPr lang="fr-FR" sz="1200" b="1" dirty="0">
                <a:solidFill>
                  <a:srgbClr val="000000"/>
                </a:solidFill>
                <a:effectLst/>
                <a:latin typeface="Arial" panose="020B0604020202020204" pitchFamily="34" charset="0"/>
                <a:ea typeface="Calibri" panose="020F0502020204030204" pitchFamily="34" charset="0"/>
              </a:rPr>
              <a:t> :</a:t>
            </a:r>
            <a:br>
              <a:rPr lang="fr-FR" sz="1200" b="1" dirty="0">
                <a:solidFill>
                  <a:srgbClr val="000000"/>
                </a:solidFill>
                <a:effectLst/>
                <a:latin typeface="Arial" panose="020B0604020202020204" pitchFamily="34" charset="0"/>
                <a:ea typeface="Calibri" panose="020F0502020204030204" pitchFamily="34" charset="0"/>
              </a:rPr>
            </a:br>
            <a:endParaRPr lang="fr-FR" sz="1200" dirty="0">
              <a:solidFill>
                <a:srgbClr val="000000"/>
              </a:solidFill>
              <a:effectLst/>
              <a:latin typeface="Arial" panose="020B0604020202020204" pitchFamily="34" charset="0"/>
              <a:ea typeface="Calibri" panose="020F0502020204030204" pitchFamily="34" charset="0"/>
            </a:endParaRPr>
          </a:p>
          <a:p>
            <a:r>
              <a:rPr lang="fr-FR" sz="1200" dirty="0">
                <a:solidFill>
                  <a:srgbClr val="000000"/>
                </a:solidFill>
                <a:effectLst/>
                <a:latin typeface="Arial" panose="020B0604020202020204" pitchFamily="34" charset="0"/>
                <a:ea typeface="Calibri" panose="020F0502020204030204" pitchFamily="34" charset="0"/>
              </a:rPr>
              <a:t>Des moyens supplémentaires seront mis sur la promotion numérique :</a:t>
            </a:r>
          </a:p>
          <a:p>
            <a:r>
              <a:rPr lang="fr-FR" sz="1200" b="1" dirty="0">
                <a:solidFill>
                  <a:srgbClr val="000000"/>
                </a:solidFill>
                <a:effectLst/>
                <a:latin typeface="Arial" panose="020B060402020202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Finalisation nouveau site internet avec la ville de Perros-Guirec.  </a:t>
            </a:r>
            <a:r>
              <a:rPr lang="fr-FR" sz="1200" b="1" dirty="0">
                <a:solidFill>
                  <a:srgbClr val="000000"/>
                </a:solidFill>
                <a:effectLst/>
                <a:latin typeface="Arial" panose="020B0604020202020204" pitchFamily="34" charset="0"/>
                <a:ea typeface="Calibri" panose="020F0502020204030204" pitchFamily="34" charset="0"/>
              </a:rPr>
              <a:t>Objectif : Mise en ligne en février 2023</a:t>
            </a:r>
            <a:r>
              <a:rPr lang="fr-FR" sz="1200" dirty="0">
                <a:solidFill>
                  <a:srgbClr val="000000"/>
                </a:solidFill>
                <a:effectLst/>
                <a:latin typeface="Arial" panose="020B0604020202020204" pitchFamily="34" charset="0"/>
                <a:ea typeface="Calibri" panose="020F0502020204030204" pitchFamily="34" charset="0"/>
              </a:rPr>
              <a:t>.</a:t>
            </a:r>
          </a:p>
          <a:p>
            <a:pPr lvl="0" algn="just"/>
            <a:endParaRPr lang="fr-FR" sz="1200" dirty="0">
              <a:solidFill>
                <a:srgbClr val="000000"/>
              </a:solidFill>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Le travail sur les réseaux sociaux continue, la production de contenus vidéos et photos contribue à l’amélioration du référencement de Perros-Guirec sur le web. </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Mise en ligne des 2 nouvelles Web Cam à Trestraou et Saint-Guirec</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Optimisation de l’outil </a:t>
            </a:r>
            <a:r>
              <a:rPr lang="fr-FR" sz="1200" dirty="0" err="1">
                <a:solidFill>
                  <a:srgbClr val="000000"/>
                </a:solidFill>
                <a:effectLst/>
                <a:latin typeface="Arial" panose="020B0604020202020204" pitchFamily="34" charset="0"/>
                <a:ea typeface="Calibri" panose="020F0502020204030204" pitchFamily="34" charset="0"/>
              </a:rPr>
              <a:t>Welogin</a:t>
            </a:r>
            <a:r>
              <a:rPr lang="fr-FR" sz="1200" dirty="0">
                <a:solidFill>
                  <a:srgbClr val="000000"/>
                </a:solidFill>
                <a:effectLst/>
                <a:latin typeface="Arial" panose="020B0604020202020204" pitchFamily="34" charset="0"/>
                <a:ea typeface="Calibri" panose="020F0502020204030204" pitchFamily="34" charset="0"/>
              </a:rPr>
              <a:t> pour la réservation en ligne</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Améliorer la distribution de la place de marché hébergement</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Emploi d’un apprenti licence tourisme « accueil e-commerce» pour renforcer le service communication et l’accueil</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Accentuer la communication sur les nouveaux outils numériques (</a:t>
            </a:r>
            <a:r>
              <a:rPr lang="fr-FR" sz="1200" dirty="0" err="1">
                <a:solidFill>
                  <a:srgbClr val="000000"/>
                </a:solidFill>
                <a:effectLst/>
                <a:latin typeface="Arial" panose="020B0604020202020204" pitchFamily="34" charset="0"/>
                <a:ea typeface="Calibri" panose="020F0502020204030204" pitchFamily="34" charset="0"/>
              </a:rPr>
              <a:t>Diggy</a:t>
            </a:r>
            <a:r>
              <a:rPr lang="fr-FR" sz="1200" dirty="0">
                <a:solidFill>
                  <a:srgbClr val="000000"/>
                </a:solidFill>
                <a:effectLst/>
                <a:latin typeface="Arial" panose="020B0604020202020204" pitchFamily="34" charset="0"/>
                <a:ea typeface="Calibri" panose="020F0502020204030204" pitchFamily="34" charset="0"/>
              </a:rPr>
              <a:t>, …)</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Création d’un compte LinkedIn à orientation communication pro</a:t>
            </a:r>
          </a:p>
          <a:p>
            <a:pPr marL="342900" lvl="0" indent="-342900" algn="just">
              <a:buFont typeface="Symbol" panose="05050102010706020507" pitchFamily="18" charset="2"/>
              <a:buChar char=""/>
            </a:pPr>
            <a:r>
              <a:rPr lang="fr-FR" sz="1200" dirty="0">
                <a:solidFill>
                  <a:srgbClr val="000000"/>
                </a:solidFill>
                <a:effectLst/>
                <a:latin typeface="Arial" panose="020B0604020202020204" pitchFamily="34" charset="0"/>
                <a:ea typeface="Calibri" panose="020F0502020204030204" pitchFamily="34" charset="0"/>
              </a:rPr>
              <a:t>Agenda animation sonore accessible via réseaux sociaux et site internet</a:t>
            </a:r>
            <a:r>
              <a:rPr lang="fr-FR" sz="1800" dirty="0">
                <a:solidFill>
                  <a:srgbClr val="000000"/>
                </a:solidFill>
                <a:effectLst/>
                <a:latin typeface="Arial" panose="020B0604020202020204" pitchFamily="34" charset="0"/>
                <a:ea typeface="Calibri" panose="020F0502020204030204" pitchFamily="34" charset="0"/>
              </a:rPr>
              <a:t> </a:t>
            </a:r>
          </a:p>
          <a:p>
            <a:pPr marL="457200" marR="88900" algn="just">
              <a:lnSpc>
                <a:spcPct val="115000"/>
              </a:lnSpc>
              <a:spcAft>
                <a:spcPts val="1000"/>
              </a:spcAft>
            </a:pPr>
            <a:endParaRPr lang="fr-FR" dirty="0"/>
          </a:p>
        </p:txBody>
      </p:sp>
      <p:graphicFrame>
        <p:nvGraphicFramePr>
          <p:cNvPr id="3" name="Graphique 2">
            <a:extLst>
              <a:ext uri="{FF2B5EF4-FFF2-40B4-BE49-F238E27FC236}">
                <a16:creationId xmlns:a16="http://schemas.microsoft.com/office/drawing/2014/main" id="{21873229-CC27-2975-C002-1A6260DFC998}"/>
              </a:ext>
            </a:extLst>
          </p:cNvPr>
          <p:cNvGraphicFramePr/>
          <p:nvPr>
            <p:extLst>
              <p:ext uri="{D42A27DB-BD31-4B8C-83A1-F6EECF244321}">
                <p14:modId xmlns:p14="http://schemas.microsoft.com/office/powerpoint/2010/main" val="2837987113"/>
              </p:ext>
            </p:extLst>
          </p:nvPr>
        </p:nvGraphicFramePr>
        <p:xfrm>
          <a:off x="1763688" y="4412704"/>
          <a:ext cx="5305425" cy="1752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90428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07504" y="1003084"/>
            <a:ext cx="8784975" cy="2816412"/>
          </a:xfrm>
          <a:prstGeom prst="rect">
            <a:avLst/>
          </a:prstGeom>
          <a:noFill/>
        </p:spPr>
        <p:txBody>
          <a:bodyPr wrap="square" rtlCol="0">
            <a:spAutoFit/>
          </a:bodyPr>
          <a:lstStyle/>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200" b="1" u="sng" dirty="0">
                <a:effectLst/>
                <a:latin typeface="Arial" panose="020B0604020202020204" pitchFamily="34" charset="0"/>
                <a:ea typeface="Calibri" panose="020F0502020204030204" pitchFamily="34" charset="0"/>
                <a:cs typeface="Times New Roman" panose="02020603050405020304" pitchFamily="18" charset="0"/>
              </a:rPr>
              <a:t>Boutique et billetterie</a:t>
            </a:r>
            <a:r>
              <a:rPr lang="fr-FR" sz="1200" b="1" dirty="0">
                <a:effectLst/>
                <a:latin typeface="Arial" panose="020B0604020202020204" pitchFamily="34" charset="0"/>
                <a:ea typeface="Calibri" panose="020F0502020204030204" pitchFamily="34" charset="0"/>
                <a:cs typeface="Times New Roman" panose="02020603050405020304" pitchFamily="18" charset="0"/>
              </a:rPr>
              <a:t> : </a:t>
            </a:r>
            <a:r>
              <a:rPr lang="fr-FR" sz="1200" dirty="0">
                <a:effectLst/>
                <a:latin typeface="Arial" panose="020B0604020202020204" pitchFamily="34" charset="0"/>
                <a:ea typeface="Calibri" panose="020F0502020204030204" pitchFamily="34" charset="0"/>
                <a:cs typeface="Times New Roman" panose="02020603050405020304" pitchFamily="18" charset="0"/>
              </a:rPr>
              <a:t>20 % des recettes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Malgré un espace peu adapté, l’Office de Tourisme réalise plus de 212 000 € de recettes en 2022 : très forte hausse des ventes réalisées à l’accueil notamment sur la billetterie excursion en mer.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pPr>
            <a:r>
              <a:rPr lang="fr-FR" sz="1200"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fr-FR" sz="1200" dirty="0">
                <a:effectLst/>
                <a:latin typeface="Arial" panose="020B0604020202020204" pitchFamily="34" charset="0"/>
                <a:ea typeface="Calibri" panose="020F0502020204030204" pitchFamily="34" charset="0"/>
                <a:cs typeface="Times New Roman" panose="02020603050405020304" pitchFamily="18" charset="0"/>
              </a:rPr>
              <a:t>Pour 2023, le guide rando, les nouveaux articles et objets « La Vie en Roz » doivent booster les ventes de la boutique. Le CA billetterie sera impacté par les nouvelles conventions pour les visites guidées, de plus l’année 2022 ne sera pas l’année référence en termes de chiffre d’affaires.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pic>
        <p:nvPicPr>
          <p:cNvPr id="4" name="Image 3">
            <a:extLst>
              <a:ext uri="{FF2B5EF4-FFF2-40B4-BE49-F238E27FC236}">
                <a16:creationId xmlns:a16="http://schemas.microsoft.com/office/drawing/2014/main" id="{2B6C011A-6012-1604-1A62-9C698D6B5450}"/>
              </a:ext>
            </a:extLst>
          </p:cNvPr>
          <p:cNvPicPr>
            <a:picLocks noChangeAspect="1"/>
          </p:cNvPicPr>
          <p:nvPr/>
        </p:nvPicPr>
        <p:blipFill>
          <a:blip r:embed="rId6"/>
          <a:stretch>
            <a:fillRect/>
          </a:stretch>
        </p:blipFill>
        <p:spPr>
          <a:xfrm>
            <a:off x="1756553" y="3616213"/>
            <a:ext cx="5486876" cy="2706859"/>
          </a:xfrm>
          <a:prstGeom prst="rect">
            <a:avLst/>
          </a:prstGeom>
        </p:spPr>
      </p:pic>
    </p:spTree>
    <p:extLst>
      <p:ext uri="{BB962C8B-B14F-4D97-AF65-F5344CB8AC3E}">
        <p14:creationId xmlns:p14="http://schemas.microsoft.com/office/powerpoint/2010/main" val="180438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BF2BF9-1D98-4EDC-86B5-50CBF30FFA14}"/>
              </a:ext>
            </a:extLst>
          </p:cNvPr>
          <p:cNvPicPr>
            <a:picLocks noChangeAspect="1"/>
          </p:cNvPicPr>
          <p:nvPr/>
        </p:nvPicPr>
        <p:blipFill>
          <a:blip r:embed="rId3" cstate="print">
            <a:extLst>
              <a:ext uri="{28A0092B-C50C-407E-A947-70E740481C1C}">
                <a14:useLocalDpi xmlns:a14="http://schemas.microsoft.com/office/drawing/2010/main" val="0"/>
              </a:ext>
            </a:extLst>
          </a:blip>
          <a:srcRect l="1203" r="1203"/>
          <a:stretch/>
        </p:blipFill>
        <p:spPr>
          <a:xfrm>
            <a:off x="4679504" y="-3560"/>
            <a:ext cx="4464496" cy="6857712"/>
          </a:xfrm>
          <a:prstGeom prst="rect">
            <a:avLst/>
          </a:prstGeom>
        </p:spPr>
      </p:pic>
      <p:sp>
        <p:nvSpPr>
          <p:cNvPr id="8" name="Rectangle 7"/>
          <p:cNvSpPr/>
          <p:nvPr/>
        </p:nvSpPr>
        <p:spPr>
          <a:xfrm>
            <a:off x="323528" y="1412776"/>
            <a:ext cx="4248471" cy="1877437"/>
          </a:xfrm>
          <a:prstGeom prst="rect">
            <a:avLst/>
          </a:prstGeom>
        </p:spPr>
        <p:txBody>
          <a:bodyPr wrap="square">
            <a:spAutoFit/>
          </a:bodyPr>
          <a:lstStyle/>
          <a:p>
            <a:pPr marL="342900" indent="-342900">
              <a:spcBef>
                <a:spcPct val="20000"/>
              </a:spcBef>
              <a:buFont typeface="Arial" pitchFamily="34" charset="0"/>
              <a:buChar char="•"/>
              <a:defRPr/>
            </a:pPr>
            <a:r>
              <a:rPr lang="fr-FR" altLang="fr-FR" sz="2000" b="1" dirty="0">
                <a:solidFill>
                  <a:srgbClr val="FF3399"/>
                </a:solidFill>
              </a:rPr>
              <a:t>Délibérations</a:t>
            </a:r>
          </a:p>
          <a:p>
            <a:pPr marL="342900" lvl="0" indent="-342900">
              <a:spcBef>
                <a:spcPct val="20000"/>
              </a:spcBef>
              <a:buFont typeface="Arial" pitchFamily="34" charset="0"/>
              <a:buChar char="•"/>
              <a:defRPr/>
            </a:pPr>
            <a:endParaRPr lang="fr-FR" altLang="fr-FR" sz="2000" b="1" dirty="0"/>
          </a:p>
          <a:p>
            <a:pPr marL="342900" indent="-342900">
              <a:spcBef>
                <a:spcPct val="20000"/>
              </a:spcBef>
              <a:buFont typeface="Arial" pitchFamily="34" charset="0"/>
              <a:buChar char="•"/>
              <a:defRPr/>
            </a:pPr>
            <a:r>
              <a:rPr lang="fr-FR" altLang="fr-FR" sz="2000" b="1" dirty="0"/>
              <a:t>Débat d’Orientation Budgétaire</a:t>
            </a:r>
          </a:p>
          <a:p>
            <a:pPr lvl="0">
              <a:spcBef>
                <a:spcPct val="20000"/>
              </a:spcBef>
              <a:defRPr/>
            </a:pPr>
            <a:endParaRPr lang="fr-FR" altLang="fr-FR" sz="2000" dirty="0">
              <a:solidFill>
                <a:schemeClr val="bg1">
                  <a:lumMod val="95000"/>
                </a:schemeClr>
              </a:solidFill>
            </a:endParaRPr>
          </a:p>
          <a:p>
            <a:pPr marL="342900" indent="-342900">
              <a:spcBef>
                <a:spcPct val="20000"/>
              </a:spcBef>
              <a:buFont typeface="Arial" pitchFamily="34" charset="0"/>
              <a:buChar char="•"/>
              <a:defRPr/>
            </a:pPr>
            <a:r>
              <a:rPr lang="fr-FR" altLang="fr-FR" sz="2000" b="1" dirty="0">
                <a:solidFill>
                  <a:srgbClr val="FF3399"/>
                </a:solidFill>
              </a:rPr>
              <a:t>Questions diverses</a:t>
            </a:r>
          </a:p>
        </p:txBody>
      </p:sp>
      <p:pic>
        <p:nvPicPr>
          <p:cNvPr id="12" name="Picture 2"/>
          <p:cNvPicPr>
            <a:picLocks noChangeAspect="1" noChangeArrowheads="1"/>
          </p:cNvPicPr>
          <p:nvPr/>
        </p:nvPicPr>
        <p:blipFill>
          <a:blip r:embed="rId4" cstate="print"/>
          <a:srcRect/>
          <a:stretch>
            <a:fillRect/>
          </a:stretch>
        </p:blipFill>
        <p:spPr bwMode="auto">
          <a:xfrm>
            <a:off x="0" y="-154570"/>
            <a:ext cx="107504" cy="7012570"/>
          </a:xfrm>
          <a:prstGeom prst="rect">
            <a:avLst/>
          </a:prstGeom>
          <a:noFill/>
          <a:ln w="9525">
            <a:noFill/>
            <a:miter lim="800000"/>
            <a:headEnd/>
            <a:tailEnd/>
          </a:ln>
        </p:spPr>
      </p:pic>
      <p:pic>
        <p:nvPicPr>
          <p:cNvPr id="7" name="Image 6" descr="rose_sans_pg_sansCopyright_2019.png">
            <a:extLst>
              <a:ext uri="{FF2B5EF4-FFF2-40B4-BE49-F238E27FC236}">
                <a16:creationId xmlns:a16="http://schemas.microsoft.com/office/drawing/2014/main" id="{EBBD40C9-3E21-4F68-8D1D-4BAF2F6B2B65}"/>
              </a:ext>
            </a:extLst>
          </p:cNvPr>
          <p:cNvPicPr>
            <a:picLocks noChangeAspect="1"/>
          </p:cNvPicPr>
          <p:nvPr/>
        </p:nvPicPr>
        <p:blipFill>
          <a:blip r:embed="rId5" cstate="print"/>
          <a:stretch>
            <a:fillRect/>
          </a:stretch>
        </p:blipFill>
        <p:spPr>
          <a:xfrm>
            <a:off x="8315244" y="6236140"/>
            <a:ext cx="577236" cy="577236"/>
          </a:xfrm>
          <a:prstGeom prst="rect">
            <a:avLst/>
          </a:prstGeom>
        </p:spPr>
      </p:pic>
      <p:pic>
        <p:nvPicPr>
          <p:cNvPr id="9" name="Picture 4">
            <a:extLst>
              <a:ext uri="{FF2B5EF4-FFF2-40B4-BE49-F238E27FC236}">
                <a16:creationId xmlns:a16="http://schemas.microsoft.com/office/drawing/2014/main" id="{6A67B338-FD8E-42CF-82CA-9A865E4E4AA3}"/>
              </a:ext>
            </a:extLst>
          </p:cNvPr>
          <p:cNvPicPr>
            <a:picLocks noChangeAspect="1" noChangeArrowheads="1"/>
          </p:cNvPicPr>
          <p:nvPr/>
        </p:nvPicPr>
        <p:blipFill>
          <a:blip r:embed="rId6" cstate="print"/>
          <a:srcRect/>
          <a:stretch>
            <a:fillRect/>
          </a:stretch>
        </p:blipFill>
        <p:spPr bwMode="auto">
          <a:xfrm>
            <a:off x="3494252" y="6546388"/>
            <a:ext cx="2304256" cy="246256"/>
          </a:xfrm>
          <a:prstGeom prst="rect">
            <a:avLst/>
          </a:prstGeom>
          <a:noFill/>
          <a:ln w="9525">
            <a:noFill/>
            <a:miter lim="800000"/>
            <a:headEnd/>
            <a:tailEnd/>
          </a:ln>
        </p:spPr>
      </p:pic>
      <p:sp>
        <p:nvSpPr>
          <p:cNvPr id="11" name="Titre 1"/>
          <p:cNvSpPr txBox="1">
            <a:spLocks/>
          </p:cNvSpPr>
          <p:nvPr/>
        </p:nvSpPr>
        <p:spPr>
          <a:xfrm>
            <a:off x="0" y="476672"/>
            <a:ext cx="9143999" cy="503238"/>
          </a:xfrm>
          <a:prstGeom prst="rect">
            <a:avLst/>
          </a:prstGeom>
          <a:solidFill>
            <a:schemeClr val="tx1"/>
          </a:solidFill>
        </p:spPr>
        <p:txBody>
          <a:bodyPr anchor="ctr"/>
          <a:lstStyle/>
          <a:p>
            <a:pPr algn="ctr" fontAlgn="auto">
              <a:spcAft>
                <a:spcPts val="0"/>
              </a:spcAft>
              <a:defRPr/>
            </a:pPr>
            <a:r>
              <a:rPr lang="fr-FR" sz="3000" b="1" dirty="0">
                <a:solidFill>
                  <a:schemeClr val="bg1"/>
                </a:solidFill>
                <a:latin typeface="Eurostile" pitchFamily="34" charset="0"/>
                <a:ea typeface="+mj-ea"/>
                <a:cs typeface="+mj-cs"/>
              </a:rPr>
              <a:t>   Ordre du jour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6710FB53-DD79-57B7-821F-98BBFBD32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925" y="3856084"/>
            <a:ext cx="4783920" cy="2690303"/>
          </a:xfrm>
          <a:prstGeom prst="rect">
            <a:avLst/>
          </a:prstGeom>
        </p:spPr>
      </p:pic>
      <p:pic>
        <p:nvPicPr>
          <p:cNvPr id="16" name="Picture 2"/>
          <p:cNvPicPr>
            <a:picLocks noChangeAspect="1" noChangeArrowheads="1"/>
          </p:cNvPicPr>
          <p:nvPr/>
        </p:nvPicPr>
        <p:blipFill>
          <a:blip r:embed="rId4"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5"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6"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79512" y="1123799"/>
            <a:ext cx="8784975" cy="2732286"/>
          </a:xfrm>
          <a:prstGeom prst="rect">
            <a:avLst/>
          </a:prstGeom>
          <a:noFill/>
        </p:spPr>
        <p:txBody>
          <a:bodyPr wrap="square" rtlCol="0">
            <a:spAutoFit/>
          </a:bodyPr>
          <a:lstStyle/>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400" b="1" u="sng" dirty="0">
                <a:effectLst/>
                <a:latin typeface="Arial" panose="020B0604020202020204" pitchFamily="34" charset="0"/>
                <a:ea typeface="Calibri" panose="020F0502020204030204" pitchFamily="34" charset="0"/>
                <a:cs typeface="Times New Roman" panose="02020603050405020304" pitchFamily="18" charset="0"/>
              </a:rPr>
              <a:t>Salons</a:t>
            </a:r>
            <a:r>
              <a:rPr lang="fr-FR" sz="1400" b="1"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a:effectLst/>
                <a:latin typeface="Arial" panose="020B0604020202020204" pitchFamily="34" charset="0"/>
                <a:ea typeface="Calibri" panose="020F0502020204030204" pitchFamily="34" charset="0"/>
                <a:cs typeface="Times New Roman" panose="02020603050405020304" pitchFamily="18" charset="0"/>
              </a:rPr>
              <a:t> 2 % des dépenses (hors salaires et éditions) prévues en 2023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La crise du Covid a stoppé les campagnes de promotion salons 2020, 2021 et 2022.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2023 devrait permettre un retour des opérations de promotion grand public.</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L’Office de Tourisme de Perros-Guirec, en partenariat avec Sensation Bretagne et l’Office de Tourisme Communautaire, devrait être présent à Paris, Lyon, Rennes, Toulouse, Bruxelles, Luxembourg. </a:t>
            </a:r>
            <a:br>
              <a:rPr lang="fr-FR" sz="1400" dirty="0">
                <a:effectLst/>
                <a:latin typeface="Arial" panose="020B0604020202020204" pitchFamily="34" charset="0"/>
                <a:ea typeface="Calibri" panose="020F0502020204030204" pitchFamily="34" charset="0"/>
                <a:cs typeface="Times New Roman" panose="02020603050405020304" pitchFamily="18" charset="0"/>
              </a:rPr>
            </a:br>
            <a:r>
              <a:rPr lang="fr-FR" sz="1400" dirty="0">
                <a:effectLst/>
                <a:latin typeface="Arial" panose="020B0604020202020204" pitchFamily="34" charset="0"/>
                <a:ea typeface="Calibri" panose="020F0502020204030204" pitchFamily="34" charset="0"/>
                <a:cs typeface="Times New Roman" panose="02020603050405020304" pitchFamily="18" charset="0"/>
              </a:rPr>
              <a:t>2 salons pros sont également programmés : Les templiers à Millau et le Work shop presse ADN à Paris.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pic>
        <p:nvPicPr>
          <p:cNvPr id="5" name="Image 4">
            <a:extLst>
              <a:ext uri="{FF2B5EF4-FFF2-40B4-BE49-F238E27FC236}">
                <a16:creationId xmlns:a16="http://schemas.microsoft.com/office/drawing/2014/main" id="{D2AA97DC-F5EE-384B-EAED-9A958539D4B3}"/>
              </a:ext>
            </a:extLst>
          </p:cNvPr>
          <p:cNvPicPr>
            <a:picLocks noChangeAspect="1"/>
          </p:cNvPicPr>
          <p:nvPr/>
        </p:nvPicPr>
        <p:blipFill>
          <a:blip r:embed="rId7"/>
          <a:stretch>
            <a:fillRect/>
          </a:stretch>
        </p:blipFill>
        <p:spPr>
          <a:xfrm>
            <a:off x="251520" y="3856085"/>
            <a:ext cx="3592518" cy="2691608"/>
          </a:xfrm>
          <a:prstGeom prst="rect">
            <a:avLst/>
          </a:prstGeom>
        </p:spPr>
      </p:pic>
    </p:spTree>
    <p:extLst>
      <p:ext uri="{BB962C8B-B14F-4D97-AF65-F5344CB8AC3E}">
        <p14:creationId xmlns:p14="http://schemas.microsoft.com/office/powerpoint/2010/main" val="303416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97768" y="1030714"/>
            <a:ext cx="8784975" cy="3886962"/>
          </a:xfrm>
          <a:prstGeom prst="rect">
            <a:avLst/>
          </a:prstGeom>
          <a:noFill/>
        </p:spPr>
        <p:txBody>
          <a:bodyPr wrap="square" rtlCol="0">
            <a:spAutoFit/>
          </a:bodyPr>
          <a:lstStyle/>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r>
              <a:rPr lang="fr-FR" sz="1400" b="1" u="sng" dirty="0">
                <a:effectLst/>
                <a:latin typeface="Arial" panose="020B0604020202020204" pitchFamily="34" charset="0"/>
                <a:ea typeface="Calibri" panose="020F0502020204030204" pitchFamily="34" charset="0"/>
                <a:cs typeface="Times New Roman" panose="02020603050405020304" pitchFamily="18" charset="0"/>
              </a:rPr>
              <a:t>Observatoire économique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Depuis 1992 l’Office de Tourisme est partenaire du MORGOAT avec l’Observatoire Régional du Tourisme, l’INSEE, Sensation Bretagne et Côtes d’Armor Destination. Les données fournies par ce dispositif permettent de produire un bilan de saison personnalisé et un rapport d’activité spécifique à Perros-Guirec.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Les données Flux Vision fournis par CAD enrichissent les éléments sur la fréquentation des hébergements, la typologie de clientèle…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L’Office de Tourisme produit chaque mois les indices de fréquentation de la station (accueil, sites, hébergements et Web)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b="1" dirty="0">
                <a:effectLst/>
                <a:latin typeface="Arial" panose="020B0604020202020204" pitchFamily="34" charset="0"/>
                <a:ea typeface="Calibri" panose="020F0502020204030204" pitchFamily="34" charset="0"/>
                <a:cs typeface="Times New Roman" panose="02020603050405020304" pitchFamily="18" charset="0"/>
              </a:rPr>
              <a:t>2023</a:t>
            </a:r>
            <a:r>
              <a:rPr lang="fr-FR" sz="1400" dirty="0">
                <a:effectLst/>
                <a:latin typeface="Arial" panose="020B0604020202020204" pitchFamily="34" charset="0"/>
                <a:ea typeface="Calibri" panose="020F0502020204030204" pitchFamily="34" charset="0"/>
                <a:cs typeface="Times New Roman" panose="02020603050405020304" pitchFamily="18" charset="0"/>
              </a:rPr>
              <a:t> : Restitution de l’enquête REFLET - Arrêt du MORGOAT - l’INSEE ne donnera plus de données hors région et département - ORTB étudie une solution alternative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pic>
        <p:nvPicPr>
          <p:cNvPr id="4" name="Image 3">
            <a:extLst>
              <a:ext uri="{FF2B5EF4-FFF2-40B4-BE49-F238E27FC236}">
                <a16:creationId xmlns:a16="http://schemas.microsoft.com/office/drawing/2014/main" id="{C3639E85-7AB8-F676-9D50-F8E56F3C05DF}"/>
              </a:ext>
            </a:extLst>
          </p:cNvPr>
          <p:cNvPicPr>
            <a:picLocks noChangeAspect="1"/>
          </p:cNvPicPr>
          <p:nvPr/>
        </p:nvPicPr>
        <p:blipFill>
          <a:blip r:embed="rId6"/>
          <a:stretch>
            <a:fillRect/>
          </a:stretch>
        </p:blipFill>
        <p:spPr>
          <a:xfrm>
            <a:off x="395536" y="4160744"/>
            <a:ext cx="2914141" cy="2420322"/>
          </a:xfrm>
          <a:prstGeom prst="rect">
            <a:avLst/>
          </a:prstGeom>
        </p:spPr>
      </p:pic>
      <p:pic>
        <p:nvPicPr>
          <p:cNvPr id="6" name="Image 5">
            <a:extLst>
              <a:ext uri="{FF2B5EF4-FFF2-40B4-BE49-F238E27FC236}">
                <a16:creationId xmlns:a16="http://schemas.microsoft.com/office/drawing/2014/main" id="{EA539F9D-6991-26D9-2954-426308083CEF}"/>
              </a:ext>
            </a:extLst>
          </p:cNvPr>
          <p:cNvPicPr>
            <a:picLocks noChangeAspect="1"/>
          </p:cNvPicPr>
          <p:nvPr/>
        </p:nvPicPr>
        <p:blipFill>
          <a:blip r:embed="rId7"/>
          <a:stretch>
            <a:fillRect/>
          </a:stretch>
        </p:blipFill>
        <p:spPr>
          <a:xfrm>
            <a:off x="6196905" y="4018191"/>
            <a:ext cx="1755800" cy="2475191"/>
          </a:xfrm>
          <a:prstGeom prst="rect">
            <a:avLst/>
          </a:prstGeom>
        </p:spPr>
      </p:pic>
    </p:spTree>
    <p:extLst>
      <p:ext uri="{BB962C8B-B14F-4D97-AF65-F5344CB8AC3E}">
        <p14:creationId xmlns:p14="http://schemas.microsoft.com/office/powerpoint/2010/main" val="83502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97768" y="1030714"/>
            <a:ext cx="8784975" cy="2511200"/>
          </a:xfrm>
          <a:prstGeom prst="rect">
            <a:avLst/>
          </a:prstGeom>
          <a:noFill/>
        </p:spPr>
        <p:txBody>
          <a:bodyPr wrap="square" rtlCol="0">
            <a:spAutoFit/>
          </a:bodyPr>
          <a:lstStyle/>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r>
              <a:rPr lang="fr-FR" sz="1400" b="1" u="sng" dirty="0">
                <a:effectLst/>
                <a:latin typeface="Arial" panose="020B0604020202020204" pitchFamily="34" charset="0"/>
                <a:ea typeface="Calibri" panose="020F0502020204030204" pitchFamily="34" charset="0"/>
                <a:cs typeface="Times New Roman" panose="02020603050405020304" pitchFamily="18" charset="0"/>
              </a:rPr>
              <a:t>Actions « promotion - communication »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 Perros-Guirec Côte de Granit Rose » et « La Vie en Roz » sont les deux marques de territoire au service de la notoriété de la station.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Le budget consacré à la presse française et étrangère devrait augmenter, achat d’espace publicitaire, accueil de presse, voyage de presse, salons spécialisés, sont les principales actions </a:t>
            </a:r>
            <a:br>
              <a:rPr lang="fr-FR" sz="1400" dirty="0">
                <a:effectLst/>
                <a:latin typeface="Arial" panose="020B0604020202020204" pitchFamily="34" charset="0"/>
                <a:ea typeface="Calibri" panose="020F0502020204030204" pitchFamily="34" charset="0"/>
                <a:cs typeface="Times New Roman" panose="02020603050405020304" pitchFamily="18" charset="0"/>
              </a:rPr>
            </a:br>
            <a:r>
              <a:rPr lang="fr-FR" sz="1400" dirty="0">
                <a:effectLst/>
                <a:latin typeface="Arial" panose="020B0604020202020204" pitchFamily="34" charset="0"/>
                <a:ea typeface="Calibri" panose="020F0502020204030204" pitchFamily="34" charset="0"/>
                <a:cs typeface="Times New Roman" panose="02020603050405020304" pitchFamily="18" charset="0"/>
              </a:rPr>
              <a:t>auxquelles l’Office de Tourisme  participera avec ses partenaires : Comité Régional du Tourisme, Sensation Bretagne, Côtes d’Armor Destination.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pic>
        <p:nvPicPr>
          <p:cNvPr id="3" name="Image 2">
            <a:extLst>
              <a:ext uri="{FF2B5EF4-FFF2-40B4-BE49-F238E27FC236}">
                <a16:creationId xmlns:a16="http://schemas.microsoft.com/office/drawing/2014/main" id="{B80A0D92-7AF8-B0A1-17A0-0A4AE8154398}"/>
              </a:ext>
            </a:extLst>
          </p:cNvPr>
          <p:cNvPicPr>
            <a:picLocks noChangeAspect="1"/>
          </p:cNvPicPr>
          <p:nvPr/>
        </p:nvPicPr>
        <p:blipFill>
          <a:blip r:embed="rId6"/>
          <a:stretch>
            <a:fillRect/>
          </a:stretch>
        </p:blipFill>
        <p:spPr>
          <a:xfrm>
            <a:off x="611560" y="3202999"/>
            <a:ext cx="1656184" cy="2404652"/>
          </a:xfrm>
          <a:prstGeom prst="rect">
            <a:avLst/>
          </a:prstGeom>
        </p:spPr>
      </p:pic>
      <p:pic>
        <p:nvPicPr>
          <p:cNvPr id="5" name="Image 4">
            <a:extLst>
              <a:ext uri="{FF2B5EF4-FFF2-40B4-BE49-F238E27FC236}">
                <a16:creationId xmlns:a16="http://schemas.microsoft.com/office/drawing/2014/main" id="{3FDE0881-02D1-143A-E8DE-ED8CBCDEE811}"/>
              </a:ext>
            </a:extLst>
          </p:cNvPr>
          <p:cNvPicPr>
            <a:picLocks noChangeAspect="1"/>
          </p:cNvPicPr>
          <p:nvPr/>
        </p:nvPicPr>
        <p:blipFill>
          <a:blip r:embed="rId7"/>
          <a:stretch>
            <a:fillRect/>
          </a:stretch>
        </p:blipFill>
        <p:spPr>
          <a:xfrm>
            <a:off x="4427984" y="3541914"/>
            <a:ext cx="3958911" cy="1830748"/>
          </a:xfrm>
          <a:prstGeom prst="rect">
            <a:avLst/>
          </a:prstGeom>
        </p:spPr>
      </p:pic>
    </p:spTree>
    <p:extLst>
      <p:ext uri="{BB962C8B-B14F-4D97-AF65-F5344CB8AC3E}">
        <p14:creationId xmlns:p14="http://schemas.microsoft.com/office/powerpoint/2010/main" val="379673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97768" y="1030714"/>
            <a:ext cx="8784975" cy="2732286"/>
          </a:xfrm>
          <a:prstGeom prst="rect">
            <a:avLst/>
          </a:prstGeom>
          <a:noFill/>
        </p:spPr>
        <p:txBody>
          <a:bodyPr wrap="square" rtlCol="0">
            <a:spAutoFit/>
          </a:bodyPr>
          <a:lstStyle/>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r>
              <a:rPr lang="fr-FR" sz="1200" b="1" u="sng" dirty="0">
                <a:effectLst/>
                <a:latin typeface="Arial" panose="020B0604020202020204" pitchFamily="34" charset="0"/>
                <a:ea typeface="Calibri" panose="020F0502020204030204" pitchFamily="34" charset="0"/>
                <a:cs typeface="Times New Roman" panose="02020603050405020304" pitchFamily="18" charset="0"/>
              </a:rPr>
              <a:t>Création d’un poste de chargée de mission - Tourisme d’affaires et des relations presse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r>
              <a:rPr lang="fr-FR" sz="1200" dirty="0">
                <a:effectLst/>
                <a:latin typeface="Arial" panose="020B0604020202020204" pitchFamily="34" charset="0"/>
                <a:ea typeface="Calibri" panose="020F0502020204030204" pitchFamily="34" charset="0"/>
                <a:cs typeface="Times New Roman" panose="02020603050405020304" pitchFamily="18" charset="0"/>
              </a:rPr>
              <a:t>Afin de développer les congrès et les séminaires, il a été décidé de créer ce poste au sein de l’Office de Tourisme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b="1" u="sng" dirty="0">
                <a:effectLst/>
                <a:latin typeface="Arial" panose="020B0604020202020204" pitchFamily="34" charset="0"/>
                <a:ea typeface="Calibri" panose="020F0502020204030204" pitchFamily="34" charset="0"/>
                <a:cs typeface="Times New Roman" panose="02020603050405020304" pitchFamily="18" charset="0"/>
              </a:rPr>
              <a:t>Commercialisation ID Séjours</a:t>
            </a:r>
            <a:r>
              <a:rPr lang="fr-FR" sz="1200" b="1" dirty="0">
                <a:effectLst/>
                <a:latin typeface="Arial" panose="020B0604020202020204" pitchFamily="34" charset="0"/>
                <a:ea typeface="Calibri" panose="020F0502020204030204" pitchFamily="34" charset="0"/>
                <a:cs typeface="Times New Roman" panose="02020603050405020304" pitchFamily="18" charset="0"/>
              </a:rPr>
              <a:t> : </a:t>
            </a:r>
            <a:r>
              <a:rPr lang="fr-FR" sz="1200" dirty="0">
                <a:effectLst/>
                <a:latin typeface="Arial" panose="020B0604020202020204" pitchFamily="34" charset="0"/>
                <a:ea typeface="Calibri" panose="020F0502020204030204" pitchFamily="34" charset="0"/>
                <a:cs typeface="Times New Roman" panose="02020603050405020304" pitchFamily="18" charset="0"/>
              </a:rPr>
              <a:t>3 % des recettes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L’Office de Tourisme est un établissement immatriculé au registre des opérateurs de voyages depuis 1992 (commercialise des produits touristiques depuis 1972). Un catalogue web et </a:t>
            </a:r>
            <a:r>
              <a:rPr lang="fr-FR" sz="1200" dirty="0" err="1">
                <a:effectLst/>
                <a:latin typeface="Arial" panose="020B0604020202020204" pitchFamily="34" charset="0"/>
                <a:ea typeface="Calibri" panose="020F0502020204030204" pitchFamily="34" charset="0"/>
                <a:cs typeface="Times New Roman" panose="02020603050405020304" pitchFamily="18" charset="0"/>
              </a:rPr>
              <a:t>print</a:t>
            </a:r>
            <a:r>
              <a:rPr lang="fr-FR" sz="1200" dirty="0">
                <a:effectLst/>
                <a:latin typeface="Arial" panose="020B0604020202020204" pitchFamily="34" charset="0"/>
                <a:ea typeface="Calibri" panose="020F0502020204030204" pitchFamily="34" charset="0"/>
                <a:cs typeface="Times New Roman" panose="02020603050405020304" pitchFamily="18" charset="0"/>
              </a:rPr>
              <a:t> regroupe 10 séjours mettant en avant la qualité et la diversité des hébergements et des loisirs. Le CA est en légère hausse en 2022 par rapport à 2021.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En 2023, le travail avec CAD sur le hors-saison et la création d’un poste chargé de commercialisation MICE, devraient faire évoluer l’offre et le chiffre d’affaires.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88900" algn="just">
              <a:lnSpc>
                <a:spcPct val="115000"/>
              </a:lnSpc>
              <a:spcAft>
                <a:spcPts val="1000"/>
              </a:spcAft>
            </a:pPr>
            <a:endParaRPr lang="fr-FR" dirty="0"/>
          </a:p>
        </p:txBody>
      </p:sp>
      <p:pic>
        <p:nvPicPr>
          <p:cNvPr id="4" name="Image 3">
            <a:extLst>
              <a:ext uri="{FF2B5EF4-FFF2-40B4-BE49-F238E27FC236}">
                <a16:creationId xmlns:a16="http://schemas.microsoft.com/office/drawing/2014/main" id="{0F2C8AD7-53EB-3969-8B6A-FE5D6D4BF957}"/>
              </a:ext>
            </a:extLst>
          </p:cNvPr>
          <p:cNvPicPr>
            <a:picLocks noChangeAspect="1"/>
          </p:cNvPicPr>
          <p:nvPr/>
        </p:nvPicPr>
        <p:blipFill>
          <a:blip r:embed="rId6"/>
          <a:stretch>
            <a:fillRect/>
          </a:stretch>
        </p:blipFill>
        <p:spPr>
          <a:xfrm>
            <a:off x="2663786" y="4328178"/>
            <a:ext cx="3779848" cy="2176461"/>
          </a:xfrm>
          <a:prstGeom prst="rect">
            <a:avLst/>
          </a:prstGeom>
        </p:spPr>
      </p:pic>
      <p:pic>
        <p:nvPicPr>
          <p:cNvPr id="6" name="Image 5">
            <a:extLst>
              <a:ext uri="{FF2B5EF4-FFF2-40B4-BE49-F238E27FC236}">
                <a16:creationId xmlns:a16="http://schemas.microsoft.com/office/drawing/2014/main" id="{4C548D1E-31EB-4B36-17F7-C121A9BDA41F}"/>
              </a:ext>
            </a:extLst>
          </p:cNvPr>
          <p:cNvPicPr>
            <a:picLocks noChangeAspect="1"/>
          </p:cNvPicPr>
          <p:nvPr/>
        </p:nvPicPr>
        <p:blipFill>
          <a:blip r:embed="rId7"/>
          <a:stretch>
            <a:fillRect/>
          </a:stretch>
        </p:blipFill>
        <p:spPr>
          <a:xfrm>
            <a:off x="2663786" y="3295256"/>
            <a:ext cx="3792041" cy="1091279"/>
          </a:xfrm>
          <a:prstGeom prst="rect">
            <a:avLst/>
          </a:prstGeom>
        </p:spPr>
      </p:pic>
    </p:spTree>
    <p:extLst>
      <p:ext uri="{BB962C8B-B14F-4D97-AF65-F5344CB8AC3E}">
        <p14:creationId xmlns:p14="http://schemas.microsoft.com/office/powerpoint/2010/main" val="3750213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97768" y="1030714"/>
            <a:ext cx="8784975" cy="3692999"/>
          </a:xfrm>
          <a:prstGeom prst="rect">
            <a:avLst/>
          </a:prstGeom>
          <a:noFill/>
        </p:spPr>
        <p:txBody>
          <a:bodyPr wrap="square" rtlCol="0">
            <a:spAutoFit/>
          </a:bodyPr>
          <a:lstStyle/>
          <a:p>
            <a:pPr>
              <a:lnSpc>
                <a:spcPct val="115000"/>
              </a:lnSpc>
              <a:spcAft>
                <a:spcPts val="1000"/>
              </a:spcAft>
            </a:pPr>
            <a:r>
              <a:rPr lang="fr-FR"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r>
              <a:rPr lang="fr-FR" sz="1200" b="1" u="sng" dirty="0">
                <a:effectLst/>
                <a:latin typeface="Arial" panose="020B0604020202020204" pitchFamily="34" charset="0"/>
                <a:ea typeface="Calibri" panose="020F0502020204030204" pitchFamily="34" charset="0"/>
                <a:cs typeface="Times New Roman" panose="02020603050405020304" pitchFamily="18" charset="0"/>
              </a:rPr>
              <a:t>Le Personnel et Services extérieurs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En 2022, ce poste représente 42 % des dépenses de l’Office de Tourisme (part salariale 34%), hausse de 10 % due à la prise en charge des emplois 6 saisonniers + 1 saisonnier long d’avril à novembre.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i="1" dirty="0">
                <a:effectLst/>
                <a:latin typeface="Arial" panose="020B0604020202020204" pitchFamily="34" charset="0"/>
                <a:ea typeface="Times New Roman" panose="02020603050405020304" pitchFamily="18" charset="0"/>
                <a:cs typeface="Times New Roman" panose="02020603050405020304" pitchFamily="18" charset="0"/>
              </a:rPr>
              <a:t>L’effectif de l’Office de Tourisme en 2022</a:t>
            </a:r>
            <a:r>
              <a:rPr lang="fr-FR" sz="1200" dirty="0">
                <a:effectLst/>
                <a:latin typeface="Arial" panose="020B0604020202020204" pitchFamily="34" charset="0"/>
                <a:ea typeface="Times New Roman" panose="02020603050405020304" pitchFamily="18" charset="0"/>
                <a:cs typeface="Times New Roman" panose="02020603050405020304" pitchFamily="18" charset="0"/>
              </a:rPr>
              <a:t> : 7 permanents + 1 apprenti et 7 saisonniers.</a:t>
            </a:r>
            <a:br>
              <a:rPr lang="fr-FR" sz="1200" dirty="0">
                <a:effectLst/>
                <a:latin typeface="Arial" panose="020B0604020202020204" pitchFamily="34" charset="0"/>
                <a:ea typeface="Times New Roman" panose="02020603050405020304" pitchFamily="18" charset="0"/>
                <a:cs typeface="Times New Roman" panose="02020603050405020304" pitchFamily="18" charset="0"/>
              </a:rPr>
            </a:br>
            <a:r>
              <a:rPr lang="fr-FR" sz="1200" b="1" dirty="0">
                <a:effectLst/>
                <a:latin typeface="Arial" panose="020B0604020202020204" pitchFamily="34" charset="0"/>
                <a:ea typeface="Times New Roman" panose="02020603050405020304" pitchFamily="18" charset="0"/>
                <a:cs typeface="Times New Roman" panose="02020603050405020304" pitchFamily="18" charset="0"/>
              </a:rPr>
              <a:t>Pour 2023</a:t>
            </a:r>
            <a:r>
              <a:rPr lang="fr-FR" sz="1200" dirty="0">
                <a:effectLst/>
                <a:latin typeface="Arial" panose="020B0604020202020204" pitchFamily="34" charset="0"/>
                <a:ea typeface="Times New Roman" panose="02020603050405020304" pitchFamily="18" charset="0"/>
                <a:cs typeface="Times New Roman" panose="02020603050405020304" pitchFamily="18" charset="0"/>
              </a:rPr>
              <a:t>, l’effectif sera de 8 permanents + 1 renfort saisonnier long + 1 apprenti + 7 saisonniers.</a:t>
            </a:r>
            <a:br>
              <a:rPr lang="fr-FR" sz="1200" dirty="0">
                <a:effectLst/>
                <a:latin typeface="Arial" panose="020B0604020202020204" pitchFamily="34" charset="0"/>
                <a:ea typeface="Times New Roman" panose="02020603050405020304" pitchFamily="18" charset="0"/>
                <a:cs typeface="Times New Roman" panose="02020603050405020304" pitchFamily="18" charset="0"/>
              </a:rPr>
            </a:br>
            <a:r>
              <a:rPr lang="fr-FR" sz="1200" dirty="0">
                <a:effectLst/>
                <a:latin typeface="Arial" panose="020B0604020202020204" pitchFamily="34" charset="0"/>
                <a:ea typeface="Times New Roman" panose="02020603050405020304" pitchFamily="18" charset="0"/>
                <a:cs typeface="Times New Roman" panose="02020603050405020304" pitchFamily="18" charset="0"/>
              </a:rPr>
              <a:t>La création d’un poste chargé de mission tourisme d’affaires et communication, la revalorisation annuelle de la Convention Collective des Organismes de Tourisme entraînent une augmentation prévisionnelle de 15 % de la masse salariale.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Le poste restera toutefois inférieur à 47 % du budget primitif.</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 </a:t>
            </a:r>
            <a:br>
              <a:rPr lang="fr-FR" sz="1200" dirty="0">
                <a:effectLst/>
                <a:latin typeface="Arial" panose="020B0604020202020204" pitchFamily="34" charset="0"/>
                <a:ea typeface="Times New Roman" panose="02020603050405020304" pitchFamily="18" charset="0"/>
                <a:cs typeface="Times New Roman" panose="02020603050405020304" pitchFamily="18" charset="0"/>
              </a:rPr>
            </a:br>
            <a:r>
              <a:rPr lang="fr-FR" sz="1200" dirty="0">
                <a:effectLst/>
                <a:latin typeface="Arial" panose="020B0604020202020204" pitchFamily="34" charset="0"/>
                <a:ea typeface="Times New Roman" panose="02020603050405020304" pitchFamily="18" charset="0"/>
                <a:cs typeface="Times New Roman" panose="02020603050405020304" pitchFamily="18" charset="0"/>
              </a:rPr>
              <a:t>L’Office de Tourisme est engagé avec Office de Tourisme de Bretagne dans le plan régional de formation et met en place un programme adapté aux besoins de l’entreprise et des salariés pour maintenir et renforcer un niveau de professionnalisation en correspondance avec les exigences de Qualité Tourisme et du classement en catégorie 1.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La partie fiscale et sociale est confiée à une société extérieure et la gestion financière de l’Office de Tourisme est par convention gérée par le service finances de la Ville.  </a:t>
            </a:r>
            <a:endParaRPr lang="fr-FR" dirty="0"/>
          </a:p>
        </p:txBody>
      </p:sp>
      <p:pic>
        <p:nvPicPr>
          <p:cNvPr id="5" name="Image 4" descr="Une image contenant texte, extérieur, route, personne&#10;&#10;Description générée automatiquement">
            <a:extLst>
              <a:ext uri="{FF2B5EF4-FFF2-40B4-BE49-F238E27FC236}">
                <a16:creationId xmlns:a16="http://schemas.microsoft.com/office/drawing/2014/main" id="{313397B0-B88A-BCB4-76F9-60A3EDDF6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984" y="4723713"/>
            <a:ext cx="2549470" cy="1543067"/>
          </a:xfrm>
          <a:prstGeom prst="rect">
            <a:avLst/>
          </a:prstGeom>
        </p:spPr>
      </p:pic>
    </p:spTree>
    <p:extLst>
      <p:ext uri="{BB962C8B-B14F-4D97-AF65-F5344CB8AC3E}">
        <p14:creationId xmlns:p14="http://schemas.microsoft.com/office/powerpoint/2010/main" val="4007313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EF9A1108-AB11-2353-8252-5EA903E9C3A2}"/>
              </a:ext>
            </a:extLst>
          </p:cNvPr>
          <p:cNvSpPr txBox="1"/>
          <p:nvPr/>
        </p:nvSpPr>
        <p:spPr>
          <a:xfrm>
            <a:off x="197768" y="1030714"/>
            <a:ext cx="8784975" cy="1819409"/>
          </a:xfrm>
          <a:prstGeom prst="rect">
            <a:avLst/>
          </a:prstGeom>
          <a:noFill/>
        </p:spPr>
        <p:txBody>
          <a:bodyPr wrap="square" rtlCol="0">
            <a:spAutoFit/>
          </a:bodyPr>
          <a:lstStyle/>
          <a:p>
            <a:pPr algn="just">
              <a:lnSpc>
                <a:spcPct val="115000"/>
              </a:lnSpc>
              <a:spcAft>
                <a:spcPts val="1000"/>
              </a:spcAft>
            </a:pPr>
            <a:r>
              <a:rPr lang="fr-FR" sz="1400" b="1" u="sng" dirty="0">
                <a:effectLst/>
                <a:latin typeface="Arial" panose="020B0604020202020204" pitchFamily="34" charset="0"/>
                <a:ea typeface="Calibri" panose="020F0502020204030204" pitchFamily="34" charset="0"/>
                <a:cs typeface="Times New Roman" panose="02020603050405020304" pitchFamily="18" charset="0"/>
              </a:rPr>
              <a:t>Le Budget Primitif 2023 </a:t>
            </a:r>
            <a:r>
              <a:rPr lang="fr-FR" sz="1400" b="1" dirty="0">
                <a:effectLst/>
                <a:latin typeface="Arial" panose="020B0604020202020204" pitchFamily="34" charset="0"/>
                <a:ea typeface="Calibri" panose="020F0502020204030204" pitchFamily="34" charset="0"/>
                <a:cs typeface="Times New Roman" panose="02020603050405020304" pitchFamily="18" charset="0"/>
              </a:rPr>
              <a:t>:</a:t>
            </a:r>
            <a:r>
              <a:rPr lang="fr-FR" sz="1400" dirty="0">
                <a:effectLst/>
                <a:latin typeface="Arial" panose="020B0604020202020204" pitchFamily="34" charset="0"/>
                <a:ea typeface="Calibri" panose="020F0502020204030204" pitchFamily="34" charset="0"/>
                <a:cs typeface="Times New Roman" panose="02020603050405020304" pitchFamily="18" charset="0"/>
              </a:rPr>
              <a:t> </a:t>
            </a:r>
            <a:r>
              <a:rPr lang="fr-FR" sz="1400" b="1" dirty="0">
                <a:effectLst/>
                <a:latin typeface="Arial" panose="020B0604020202020204" pitchFamily="34" charset="0"/>
                <a:ea typeface="Calibri" panose="020F0502020204030204" pitchFamily="34" charset="0"/>
                <a:cs typeface="Times New Roman" panose="02020603050405020304" pitchFamily="18" charset="0"/>
              </a:rPr>
              <a:t>910 000 €</a:t>
            </a:r>
            <a:r>
              <a:rPr lang="fr-FR" sz="1400" dirty="0">
                <a:effectLst/>
                <a:latin typeface="Arial" panose="020B0604020202020204" pitchFamily="34" charset="0"/>
                <a:ea typeface="Calibri" panose="020F0502020204030204" pitchFamily="34" charset="0"/>
                <a:cs typeface="Times New Roman" panose="02020603050405020304" pitchFamily="18" charset="0"/>
              </a:rPr>
              <a:t> (estimation)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Le BP 2023 sera supérieur à celui de 2022 et 2019 (2019 était l’année record pour la perception de la taxe de séjour).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Comme en 2022 l’augmentation des recettes (ventes et taxe de séjour) financera la mise en place d’un plan de communication et promotion en conformité avec la stratégie de l’Office de Tourisme. Des actions vers la presse seront plus fortement soutenues (campagnes médias, accueil de presse, salons spécialisés…)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Graphique 2">
            <a:extLst>
              <a:ext uri="{FF2B5EF4-FFF2-40B4-BE49-F238E27FC236}">
                <a16:creationId xmlns:a16="http://schemas.microsoft.com/office/drawing/2014/main" id="{97518C4C-EF39-FCFF-B7CA-5BB131871CCA}"/>
              </a:ext>
            </a:extLst>
          </p:cNvPr>
          <p:cNvGraphicFramePr/>
          <p:nvPr>
            <p:extLst>
              <p:ext uri="{D42A27DB-BD31-4B8C-83A1-F6EECF244321}">
                <p14:modId xmlns:p14="http://schemas.microsoft.com/office/powerpoint/2010/main" val="4255362016"/>
              </p:ext>
            </p:extLst>
          </p:nvPr>
        </p:nvGraphicFramePr>
        <p:xfrm>
          <a:off x="1547664" y="3094609"/>
          <a:ext cx="5886450" cy="27336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7535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pic>
        <p:nvPicPr>
          <p:cNvPr id="4" name="Image 3">
            <a:extLst>
              <a:ext uri="{FF2B5EF4-FFF2-40B4-BE49-F238E27FC236}">
                <a16:creationId xmlns:a16="http://schemas.microsoft.com/office/drawing/2014/main" id="{0D50CC07-30DB-50AF-EFEB-AB126F0A11BE}"/>
              </a:ext>
            </a:extLst>
          </p:cNvPr>
          <p:cNvPicPr>
            <a:picLocks noChangeAspect="1"/>
          </p:cNvPicPr>
          <p:nvPr/>
        </p:nvPicPr>
        <p:blipFill>
          <a:blip r:embed="rId6"/>
          <a:stretch>
            <a:fillRect/>
          </a:stretch>
        </p:blipFill>
        <p:spPr>
          <a:xfrm>
            <a:off x="1840720" y="3432031"/>
            <a:ext cx="5499069" cy="2267909"/>
          </a:xfrm>
          <a:prstGeom prst="rect">
            <a:avLst/>
          </a:prstGeom>
        </p:spPr>
      </p:pic>
      <p:sp>
        <p:nvSpPr>
          <p:cNvPr id="12" name="ZoneTexte 11">
            <a:extLst>
              <a:ext uri="{FF2B5EF4-FFF2-40B4-BE49-F238E27FC236}">
                <a16:creationId xmlns:a16="http://schemas.microsoft.com/office/drawing/2014/main" id="{44FD74CC-BEF8-2F56-CAC8-8EA5B5199397}"/>
              </a:ext>
            </a:extLst>
          </p:cNvPr>
          <p:cNvSpPr txBox="1"/>
          <p:nvPr/>
        </p:nvSpPr>
        <p:spPr>
          <a:xfrm>
            <a:off x="287524" y="1158060"/>
            <a:ext cx="8568952" cy="2585323"/>
          </a:xfrm>
          <a:prstGeom prst="rect">
            <a:avLst/>
          </a:prstGeom>
          <a:noFill/>
        </p:spPr>
        <p:txBody>
          <a:bodyPr wrap="square">
            <a:spAutoFit/>
          </a:bodyPr>
          <a:lstStyle/>
          <a:p>
            <a:r>
              <a:rPr lang="fr-FR" sz="1400" b="1" dirty="0"/>
              <a:t>Taxe de séjour : </a:t>
            </a:r>
          </a:p>
          <a:p>
            <a:r>
              <a:rPr lang="fr-FR" sz="1400" dirty="0"/>
              <a:t>L’Office de Tourisme n’a pas perçu de subvention en 2022</a:t>
            </a:r>
          </a:p>
          <a:p>
            <a:r>
              <a:rPr lang="fr-FR" sz="1400" dirty="0"/>
              <a:t>L’estimation du montant de la taxe de séjour 2022 est de 650 000 €</a:t>
            </a:r>
          </a:p>
          <a:p>
            <a:r>
              <a:rPr lang="fr-FR" sz="1400" dirty="0"/>
              <a:t> </a:t>
            </a:r>
          </a:p>
          <a:p>
            <a:r>
              <a:rPr lang="fr-FR" sz="1400" dirty="0"/>
              <a:t>L’évolution de la taxe de séjour permet à l’Office de Tourisme d’être autonome et à la ville de réaliser des économies sur le budget principal. Les visiteurs sont les premiers financeurs de l’accueil et de la promotion touristique à Perros-Guirec.</a:t>
            </a:r>
          </a:p>
          <a:p>
            <a:r>
              <a:rPr lang="fr-FR" sz="1400" dirty="0"/>
              <a:t>Les perspectives d’évolution en matière d’hébergements marchands (2 hôtels + 1 camping supplémentaires) confortent la capacité financière de l’Office de Tourisme.</a:t>
            </a:r>
          </a:p>
          <a:p>
            <a:endParaRPr lang="fr-FR" dirty="0"/>
          </a:p>
          <a:p>
            <a:endParaRPr lang="fr-FR" dirty="0"/>
          </a:p>
        </p:txBody>
      </p:sp>
    </p:spTree>
    <p:extLst>
      <p:ext uri="{BB962C8B-B14F-4D97-AF65-F5344CB8AC3E}">
        <p14:creationId xmlns:p14="http://schemas.microsoft.com/office/powerpoint/2010/main" val="83992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DEBAT D’ORIENTATION BUDGETAIRE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Rectangle 2">
            <a:extLst>
              <a:ext uri="{FF2B5EF4-FFF2-40B4-BE49-F238E27FC236}">
                <a16:creationId xmlns:a16="http://schemas.microsoft.com/office/drawing/2014/main" id="{19946AC9-BC40-2980-1F79-E6230F20DB69}"/>
              </a:ext>
            </a:extLst>
          </p:cNvPr>
          <p:cNvSpPr>
            <a:spLocks noChangeArrowheads="1"/>
          </p:cNvSpPr>
          <p:nvPr/>
        </p:nvSpPr>
        <p:spPr bwMode="auto">
          <a:xfrm>
            <a:off x="323528" y="139140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Sources Financement Office de Tourisme</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Graphique 2">
            <a:extLst>
              <a:ext uri="{FF2B5EF4-FFF2-40B4-BE49-F238E27FC236}">
                <a16:creationId xmlns:a16="http://schemas.microsoft.com/office/drawing/2014/main" id="{D7B11F4E-ACBF-8496-FDCF-E100B6199C78}"/>
              </a:ext>
            </a:extLst>
          </p:cNvPr>
          <p:cNvGraphicFramePr/>
          <p:nvPr>
            <p:extLst>
              <p:ext uri="{D42A27DB-BD31-4B8C-83A1-F6EECF244321}">
                <p14:modId xmlns:p14="http://schemas.microsoft.com/office/powerpoint/2010/main" val="2780598898"/>
              </p:ext>
            </p:extLst>
          </p:nvPr>
        </p:nvGraphicFramePr>
        <p:xfrm>
          <a:off x="636752" y="2137561"/>
          <a:ext cx="6527536" cy="4243767"/>
        </p:xfrm>
        <a:graphic>
          <a:graphicData uri="http://schemas.openxmlformats.org/drawingml/2006/chart">
            <c:chart xmlns:c="http://schemas.openxmlformats.org/drawingml/2006/chart" xmlns:r="http://schemas.openxmlformats.org/officeDocument/2006/relationships" r:id="rId6"/>
          </a:graphicData>
        </a:graphic>
      </p:graphicFrame>
      <p:sp>
        <p:nvSpPr>
          <p:cNvPr id="4" name="Rectangle 3">
            <a:extLst>
              <a:ext uri="{FF2B5EF4-FFF2-40B4-BE49-F238E27FC236}">
                <a16:creationId xmlns:a16="http://schemas.microsoft.com/office/drawing/2014/main" id="{B0FF67A7-0F47-F895-17A9-EC7B379BFC55}"/>
              </a:ext>
            </a:extLst>
          </p:cNvPr>
          <p:cNvSpPr>
            <a:spLocks noChangeArrowheads="1"/>
          </p:cNvSpPr>
          <p:nvPr/>
        </p:nvSpPr>
        <p:spPr bwMode="auto">
          <a:xfrm>
            <a:off x="636752" y="607138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321847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ACTIONS FIN 2022</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12" name="ZoneTexte 11">
            <a:extLst>
              <a:ext uri="{FF2B5EF4-FFF2-40B4-BE49-F238E27FC236}">
                <a16:creationId xmlns:a16="http://schemas.microsoft.com/office/drawing/2014/main" id="{44FD74CC-BEF8-2F56-CAC8-8EA5B5199397}"/>
              </a:ext>
            </a:extLst>
          </p:cNvPr>
          <p:cNvSpPr txBox="1"/>
          <p:nvPr/>
        </p:nvSpPr>
        <p:spPr>
          <a:xfrm>
            <a:off x="287524" y="1158060"/>
            <a:ext cx="8568952" cy="4308872"/>
          </a:xfrm>
          <a:prstGeom prst="rect">
            <a:avLst/>
          </a:prstGeom>
          <a:noFill/>
        </p:spPr>
        <p:txBody>
          <a:bodyPr wrap="square">
            <a:spAutoFit/>
          </a:bodyPr>
          <a:lstStyle/>
          <a:p>
            <a:r>
              <a:rPr lang="fr-FR" sz="1400" b="1" dirty="0"/>
              <a:t>2 supplémentaires WEBCAM installées : </a:t>
            </a:r>
          </a:p>
          <a:p>
            <a:endParaRPr lang="fr-FR" sz="1400" b="1" dirty="0"/>
          </a:p>
          <a:p>
            <a:endParaRPr lang="fr-FR" sz="1400" b="1" dirty="0"/>
          </a:p>
          <a:p>
            <a:br>
              <a:rPr lang="fr-FR" sz="1400" b="1" dirty="0"/>
            </a:br>
            <a:r>
              <a:rPr lang="fr-FR" sz="1400" b="1" dirty="0"/>
              <a:t>- Plage Saint Guirec </a:t>
            </a:r>
            <a:br>
              <a:rPr lang="fr-FR" sz="1400" dirty="0"/>
            </a:br>
            <a:r>
              <a:rPr lang="fr-FR" sz="1400" dirty="0"/>
              <a:t>Merci au Castel Beau Site </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br>
              <a:rPr lang="fr-FR" sz="1400" dirty="0"/>
            </a:br>
            <a:r>
              <a:rPr lang="fr-FR" sz="1400" b="1" dirty="0"/>
              <a:t>- Plage de </a:t>
            </a:r>
            <a:r>
              <a:rPr lang="fr-FR" sz="1400" b="1" dirty="0" err="1"/>
              <a:t>Trestraou</a:t>
            </a:r>
            <a:r>
              <a:rPr lang="fr-FR" sz="1400" b="1" dirty="0"/>
              <a:t> </a:t>
            </a:r>
          </a:p>
          <a:p>
            <a:r>
              <a:rPr lang="fr-FR" sz="1400" dirty="0"/>
              <a:t>Merci au </a:t>
            </a:r>
            <a:r>
              <a:rPr lang="fr-FR" sz="1400" dirty="0" err="1"/>
              <a:t>Kasino</a:t>
            </a:r>
            <a:r>
              <a:rPr lang="fr-FR" sz="1400" dirty="0"/>
              <a:t> Grand Hôtel</a:t>
            </a:r>
          </a:p>
          <a:p>
            <a:endParaRPr lang="fr-FR" dirty="0"/>
          </a:p>
          <a:p>
            <a:endParaRPr lang="fr-FR" dirty="0"/>
          </a:p>
        </p:txBody>
      </p:sp>
      <p:pic>
        <p:nvPicPr>
          <p:cNvPr id="3" name="Image 2">
            <a:extLst>
              <a:ext uri="{FF2B5EF4-FFF2-40B4-BE49-F238E27FC236}">
                <a16:creationId xmlns:a16="http://schemas.microsoft.com/office/drawing/2014/main" id="{F7976538-A190-11D5-013A-60A54241C3F1}"/>
              </a:ext>
            </a:extLst>
          </p:cNvPr>
          <p:cNvPicPr>
            <a:picLocks noChangeAspect="1"/>
          </p:cNvPicPr>
          <p:nvPr/>
        </p:nvPicPr>
        <p:blipFill>
          <a:blip r:embed="rId6"/>
          <a:stretch>
            <a:fillRect/>
          </a:stretch>
        </p:blipFill>
        <p:spPr>
          <a:xfrm>
            <a:off x="4798159" y="1158060"/>
            <a:ext cx="3662579" cy="2030021"/>
          </a:xfrm>
          <a:prstGeom prst="rect">
            <a:avLst/>
          </a:prstGeom>
        </p:spPr>
      </p:pic>
      <p:pic>
        <p:nvPicPr>
          <p:cNvPr id="6" name="Image 5">
            <a:extLst>
              <a:ext uri="{FF2B5EF4-FFF2-40B4-BE49-F238E27FC236}">
                <a16:creationId xmlns:a16="http://schemas.microsoft.com/office/drawing/2014/main" id="{8CD2E718-BD7A-3087-6DFE-98E5D49852BD}"/>
              </a:ext>
            </a:extLst>
          </p:cNvPr>
          <p:cNvPicPr>
            <a:picLocks noChangeAspect="1"/>
          </p:cNvPicPr>
          <p:nvPr/>
        </p:nvPicPr>
        <p:blipFill>
          <a:blip r:embed="rId7"/>
          <a:stretch>
            <a:fillRect/>
          </a:stretch>
        </p:blipFill>
        <p:spPr>
          <a:xfrm>
            <a:off x="4798246" y="3669967"/>
            <a:ext cx="3744722" cy="2121250"/>
          </a:xfrm>
          <a:prstGeom prst="rect">
            <a:avLst/>
          </a:prstGeom>
        </p:spPr>
      </p:pic>
    </p:spTree>
    <p:extLst>
      <p:ext uri="{BB962C8B-B14F-4D97-AF65-F5344CB8AC3E}">
        <p14:creationId xmlns:p14="http://schemas.microsoft.com/office/powerpoint/2010/main" val="1291791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ACTIONS FIN 2022</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12" name="ZoneTexte 11">
            <a:extLst>
              <a:ext uri="{FF2B5EF4-FFF2-40B4-BE49-F238E27FC236}">
                <a16:creationId xmlns:a16="http://schemas.microsoft.com/office/drawing/2014/main" id="{44FD74CC-BEF8-2F56-CAC8-8EA5B5199397}"/>
              </a:ext>
            </a:extLst>
          </p:cNvPr>
          <p:cNvSpPr txBox="1"/>
          <p:nvPr/>
        </p:nvSpPr>
        <p:spPr>
          <a:xfrm>
            <a:off x="287524" y="1158060"/>
            <a:ext cx="8568952" cy="307777"/>
          </a:xfrm>
          <a:prstGeom prst="rect">
            <a:avLst/>
          </a:prstGeom>
          <a:noFill/>
        </p:spPr>
        <p:txBody>
          <a:bodyPr wrap="square">
            <a:spAutoFit/>
          </a:bodyPr>
          <a:lstStyle/>
          <a:p>
            <a:r>
              <a:rPr lang="fr-FR" sz="1400" b="1" dirty="0"/>
              <a:t>Edition Guide Hébergements :</a:t>
            </a:r>
            <a:endParaRPr lang="fr-FR" dirty="0"/>
          </a:p>
        </p:txBody>
      </p:sp>
      <p:pic>
        <p:nvPicPr>
          <p:cNvPr id="4" name="Image 3" descr="Une image contenant texte, nature, roche, rive&#10;&#10;Description générée automatiquement">
            <a:extLst>
              <a:ext uri="{FF2B5EF4-FFF2-40B4-BE49-F238E27FC236}">
                <a16:creationId xmlns:a16="http://schemas.microsoft.com/office/drawing/2014/main" id="{98FAA72D-CA81-7E2E-9B7B-D5B1E2648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9630" y="1461976"/>
            <a:ext cx="3726937" cy="5088273"/>
          </a:xfrm>
          <a:prstGeom prst="rect">
            <a:avLst/>
          </a:prstGeom>
        </p:spPr>
      </p:pic>
    </p:spTree>
    <p:extLst>
      <p:ext uri="{BB962C8B-B14F-4D97-AF65-F5344CB8AC3E}">
        <p14:creationId xmlns:p14="http://schemas.microsoft.com/office/powerpoint/2010/main" val="2962568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5" name="Titre 1"/>
          <p:cNvSpPr txBox="1">
            <a:spLocks/>
          </p:cNvSpPr>
          <p:nvPr/>
        </p:nvSpPr>
        <p:spPr>
          <a:xfrm>
            <a:off x="0" y="288391"/>
            <a:ext cx="9144000" cy="719361"/>
          </a:xfrm>
          <a:prstGeom prst="rect">
            <a:avLst/>
          </a:prstGeom>
          <a:solidFill>
            <a:schemeClr val="tx1"/>
          </a:solidFill>
        </p:spPr>
        <p:txBody>
          <a:bodyPr anchor="ctr">
            <a:normAutofit/>
          </a:bodyPr>
          <a:lstStyle/>
          <a:p>
            <a:pPr algn="ctr" fontAlgn="auto">
              <a:spcBef>
                <a:spcPts val="0"/>
              </a:spcBef>
              <a:spcAft>
                <a:spcPts val="0"/>
              </a:spcAft>
              <a:defRPr/>
            </a:pPr>
            <a:r>
              <a:rPr lang="fr-FR" sz="2800" b="1" dirty="0">
                <a:solidFill>
                  <a:srgbClr val="F01865"/>
                </a:solidFill>
                <a:latin typeface="Eurostile" pitchFamily="34" charset="0"/>
                <a:cs typeface="Arial" pitchFamily="34" charset="0"/>
              </a:rPr>
              <a:t> </a:t>
            </a:r>
            <a:r>
              <a:rPr lang="fr-FR" sz="1900" b="1" dirty="0">
                <a:solidFill>
                  <a:schemeClr val="bg1"/>
                </a:solidFill>
                <a:effectLst/>
                <a:latin typeface="Arial" panose="020B0604020202020204" pitchFamily="34" charset="0"/>
                <a:ea typeface="Times New Roman" panose="02020603050405020304" pitchFamily="18" charset="0"/>
              </a:rPr>
              <a:t>TABLEAU DES EFFECTIFS 2023 DE L’OFFICE DE TOURISME</a:t>
            </a:r>
            <a:endParaRPr lang="fr-FR" sz="2800" b="1" dirty="0">
              <a:solidFill>
                <a:schemeClr val="bg1"/>
              </a:solidFill>
              <a:latin typeface="Eurostile" pitchFamily="34" charset="0"/>
              <a:cs typeface="Arial" pitchFamily="34" charset="0"/>
            </a:endParaRPr>
          </a:p>
        </p:txBody>
      </p:sp>
      <p:pic>
        <p:nvPicPr>
          <p:cNvPr id="7" name="Image 6" descr="rose_sans_pg_sansCopyright_2019.png">
            <a:extLst>
              <a:ext uri="{FF2B5EF4-FFF2-40B4-BE49-F238E27FC236}">
                <a16:creationId xmlns:a16="http://schemas.microsoft.com/office/drawing/2014/main" id="{25A649FC-4A64-40FC-9032-D6AFC47B971D}"/>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8" name="Picture 4">
            <a:extLst>
              <a:ext uri="{FF2B5EF4-FFF2-40B4-BE49-F238E27FC236}">
                <a16:creationId xmlns:a16="http://schemas.microsoft.com/office/drawing/2014/main" id="{831B3AD2-9EDD-43C0-A6BA-E1275F5AC012}"/>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5" name="ZoneTexte 4">
            <a:extLst>
              <a:ext uri="{FF2B5EF4-FFF2-40B4-BE49-F238E27FC236}">
                <a16:creationId xmlns:a16="http://schemas.microsoft.com/office/drawing/2014/main" id="{F70B0AA4-9B26-1BCC-8C8A-FBC58F9A1DD3}"/>
              </a:ext>
            </a:extLst>
          </p:cNvPr>
          <p:cNvSpPr txBox="1"/>
          <p:nvPr/>
        </p:nvSpPr>
        <p:spPr>
          <a:xfrm>
            <a:off x="143508" y="1049688"/>
            <a:ext cx="8856984" cy="5291192"/>
          </a:xfrm>
          <a:prstGeom prst="rect">
            <a:avLst/>
          </a:prstGeom>
          <a:noFill/>
        </p:spPr>
        <p:txBody>
          <a:bodyPr wrap="square" rtlCol="0">
            <a:spAutoFit/>
          </a:bodyPr>
          <a:lstStyle/>
          <a:p>
            <a:endParaRPr lang="fr-FR" sz="1200" dirty="0">
              <a:effectLst/>
              <a:latin typeface="Times New Roman" panose="02020603050405020304" pitchFamily="18" charset="0"/>
              <a:ea typeface="Times New Roman" panose="02020603050405020304" pitchFamily="18" charset="0"/>
            </a:endParaRPr>
          </a:p>
          <a:p>
            <a:pPr algn="just">
              <a:spcAft>
                <a:spcPts val="0"/>
              </a:spcAft>
            </a:pPr>
            <a:r>
              <a:rPr lang="fr-FR" sz="1200" dirty="0">
                <a:effectLst/>
                <a:latin typeface="Arial" panose="020B0604020202020204" pitchFamily="34" charset="0"/>
                <a:ea typeface="Times New Roman" panose="02020603050405020304" pitchFamily="18" charset="0"/>
              </a:rPr>
              <a:t> </a:t>
            </a:r>
            <a:r>
              <a:rPr lang="fr-FR" sz="1000" dirty="0">
                <a:effectLst/>
                <a:latin typeface="Arial" panose="020B0604020202020204" pitchFamily="34" charset="0"/>
                <a:ea typeface="Times New Roman" panose="02020603050405020304" pitchFamily="18" charset="0"/>
              </a:rPr>
              <a:t>Le Président propose de modifier le tableau des effectifs et les indices en correspondance avec les fiches de poste à compter du 1</a:t>
            </a:r>
            <a:r>
              <a:rPr lang="fr-FR" sz="1000" baseline="30000" dirty="0">
                <a:effectLst/>
                <a:latin typeface="Arial" panose="020B0604020202020204" pitchFamily="34" charset="0"/>
                <a:ea typeface="Times New Roman" panose="02020603050405020304" pitchFamily="18" charset="0"/>
              </a:rPr>
              <a:t>er</a:t>
            </a:r>
            <a:r>
              <a:rPr lang="fr-FR" sz="1000" dirty="0">
                <a:effectLst/>
                <a:latin typeface="Arial" panose="020B0604020202020204" pitchFamily="34" charset="0"/>
                <a:ea typeface="Times New Roman" panose="02020603050405020304" pitchFamily="18" charset="0"/>
              </a:rPr>
              <a:t> janvier 2023 :</a:t>
            </a:r>
            <a:endParaRPr lang="fr-FR" sz="1000" dirty="0">
              <a:effectLst/>
              <a:latin typeface="Times New Roman" panose="02020603050405020304" pitchFamily="18" charset="0"/>
              <a:ea typeface="Times New Roman" panose="02020603050405020304" pitchFamily="18" charset="0"/>
            </a:endParaRPr>
          </a:p>
          <a:p>
            <a:pPr>
              <a:spcAft>
                <a:spcPts val="0"/>
              </a:spcAft>
            </a:pPr>
            <a:r>
              <a:rPr lang="fr-FR" sz="1000" dirty="0">
                <a:effectLst/>
                <a:latin typeface="Arial" panose="020B0604020202020204" pitchFamily="34" charset="0"/>
                <a:ea typeface="Times New Roman" panose="02020603050405020304" pitchFamily="18" charset="0"/>
              </a:rPr>
              <a:t> </a:t>
            </a: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 Directeur </a:t>
            </a:r>
            <a:r>
              <a:rPr lang="fr-FR" sz="1000" i="1" dirty="0">
                <a:effectLst/>
                <a:latin typeface="Arial" panose="020B0604020202020204" pitchFamily="34" charset="0"/>
                <a:ea typeface="Times New Roman" panose="02020603050405020304" pitchFamily="18" charset="0"/>
              </a:rPr>
              <a:t>              Catégorie</a:t>
            </a:r>
            <a:r>
              <a:rPr lang="fr-FR" sz="1000" dirty="0">
                <a:effectLst/>
                <a:latin typeface="Arial" panose="020B0604020202020204" pitchFamily="34" charset="0"/>
                <a:ea typeface="Times New Roman" panose="02020603050405020304" pitchFamily="18" charset="0"/>
              </a:rPr>
              <a:t> : Cadre - </a:t>
            </a:r>
            <a:r>
              <a:rPr lang="fr-FR" sz="1000" i="1" dirty="0">
                <a:effectLst/>
                <a:latin typeface="Arial" panose="020B0604020202020204" pitchFamily="34" charset="0"/>
                <a:ea typeface="Times New Roman" panose="02020603050405020304" pitchFamily="18" charset="0"/>
              </a:rPr>
              <a:t>échelon</a:t>
            </a:r>
            <a:r>
              <a:rPr lang="fr-FR" sz="1000" dirty="0">
                <a:effectLst/>
                <a:latin typeface="Arial" panose="020B0604020202020204" pitchFamily="34" charset="0"/>
                <a:ea typeface="Times New Roman" panose="02020603050405020304" pitchFamily="18" charset="0"/>
              </a:rPr>
              <a:t> : 3.2 - </a:t>
            </a:r>
            <a:r>
              <a:rPr lang="fr-FR" sz="1000" i="1" dirty="0">
                <a:effectLst/>
                <a:latin typeface="Arial" panose="020B0604020202020204" pitchFamily="34" charset="0"/>
                <a:ea typeface="Times New Roman" panose="02020603050405020304" pitchFamily="18" charset="0"/>
              </a:rPr>
              <a:t>indice</a:t>
            </a:r>
            <a:r>
              <a:rPr lang="fr-FR" sz="1000" dirty="0">
                <a:effectLst/>
                <a:latin typeface="Arial" panose="020B0604020202020204" pitchFamily="34" charset="0"/>
                <a:ea typeface="Times New Roman" panose="02020603050405020304" pitchFamily="18" charset="0"/>
              </a:rPr>
              <a:t> : 3255  </a:t>
            </a: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Une Assistante de Direction - Commercialisation individuels et groupes - </a:t>
            </a:r>
            <a:r>
              <a:rPr lang="fr-FR" sz="1000" dirty="0">
                <a:effectLst/>
                <a:latin typeface="Arial" panose="020B0604020202020204" pitchFamily="34" charset="0"/>
                <a:ea typeface="Calibri" panose="020F0502020204030204" pitchFamily="34" charset="0"/>
                <a:cs typeface="Times New Roman" panose="02020603050405020304" pitchFamily="18" charset="0"/>
              </a:rPr>
              <a:t>Régisseuse principale </a:t>
            </a:r>
            <a:r>
              <a:rPr lang="fr-FR" sz="1000" i="1" dirty="0">
                <a:effectLst/>
                <a:latin typeface="Arial" panose="020B0604020202020204" pitchFamily="34" charset="0"/>
                <a:ea typeface="Times New Roman" panose="02020603050405020304" pitchFamily="18" charset="0"/>
              </a:rPr>
              <a:t>           </a:t>
            </a:r>
            <a:br>
              <a:rPr lang="fr-FR" sz="1000" i="1" dirty="0">
                <a:effectLst/>
                <a:latin typeface="Arial" panose="020B0604020202020204" pitchFamily="34" charset="0"/>
                <a:ea typeface="Times New Roman" panose="02020603050405020304" pitchFamily="18" charset="0"/>
              </a:rPr>
            </a:br>
            <a:r>
              <a:rPr lang="fr-FR" sz="1000" i="1" dirty="0">
                <a:effectLst/>
                <a:latin typeface="Arial" panose="020B0604020202020204" pitchFamily="34" charset="0"/>
                <a:ea typeface="Times New Roman" panose="02020603050405020304" pitchFamily="18" charset="0"/>
              </a:rPr>
              <a:t>	                   Catégorie : </a:t>
            </a:r>
            <a:r>
              <a:rPr lang="fr-FR" sz="1000" dirty="0">
                <a:effectLst/>
                <a:latin typeface="Arial" panose="020B0604020202020204" pitchFamily="34" charset="0"/>
                <a:ea typeface="Times New Roman" panose="02020603050405020304" pitchFamily="18" charset="0"/>
              </a:rPr>
              <a:t>Agent de maîtrise - </a:t>
            </a:r>
            <a:r>
              <a:rPr lang="fr-FR" sz="1000" i="1" dirty="0">
                <a:effectLst/>
                <a:latin typeface="Arial" panose="020B0604020202020204" pitchFamily="34" charset="0"/>
                <a:ea typeface="Times New Roman" panose="02020603050405020304" pitchFamily="18" charset="0"/>
              </a:rPr>
              <a:t>échelon :</a:t>
            </a:r>
            <a:r>
              <a:rPr lang="fr-FR" sz="1000" dirty="0">
                <a:effectLst/>
                <a:latin typeface="Arial" panose="020B0604020202020204" pitchFamily="34" charset="0"/>
                <a:ea typeface="Times New Roman" panose="02020603050405020304" pitchFamily="18" charset="0"/>
              </a:rPr>
              <a:t> 2.3 - </a:t>
            </a:r>
            <a:r>
              <a:rPr lang="fr-FR" sz="1000" i="1" dirty="0">
                <a:effectLst/>
                <a:latin typeface="Arial" panose="020B0604020202020204" pitchFamily="34" charset="0"/>
                <a:ea typeface="Times New Roman" panose="02020603050405020304" pitchFamily="18" charset="0"/>
              </a:rPr>
              <a:t>indice</a:t>
            </a:r>
            <a:r>
              <a:rPr lang="fr-FR" sz="1000" dirty="0">
                <a:effectLst/>
                <a:latin typeface="Arial" panose="020B0604020202020204" pitchFamily="34" charset="0"/>
                <a:ea typeface="Times New Roman" panose="02020603050405020304" pitchFamily="18" charset="0"/>
              </a:rPr>
              <a:t> : 2200  </a:t>
            </a:r>
            <a:br>
              <a:rPr lang="fr-FR" sz="1000" dirty="0">
                <a:effectLst/>
                <a:latin typeface="Arial" panose="020B0604020202020204" pitchFamily="34" charset="0"/>
                <a:ea typeface="Times New Roman" panose="02020603050405020304" pitchFamily="18" charset="0"/>
              </a:rPr>
            </a:b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Une Responsable Communication </a:t>
            </a:r>
            <a:r>
              <a:rPr lang="fr-FR" sz="1000" i="1" dirty="0">
                <a:effectLst/>
                <a:latin typeface="Arial" panose="020B0604020202020204" pitchFamily="34" charset="0"/>
                <a:ea typeface="Times New Roman" panose="02020603050405020304" pitchFamily="18" charset="0"/>
              </a:rPr>
              <a:t>             Catégorie :</a:t>
            </a:r>
            <a:r>
              <a:rPr lang="fr-FR" sz="1000" dirty="0">
                <a:effectLst/>
                <a:latin typeface="Arial" panose="020B0604020202020204" pitchFamily="34" charset="0"/>
                <a:ea typeface="Times New Roman" panose="02020603050405020304" pitchFamily="18" charset="0"/>
              </a:rPr>
              <a:t> Agent de maîtrise </a:t>
            </a:r>
            <a:r>
              <a:rPr lang="fr-FR" sz="1000" i="1" dirty="0">
                <a:effectLst/>
                <a:latin typeface="Arial" panose="020B0604020202020204" pitchFamily="34" charset="0"/>
                <a:ea typeface="Times New Roman" panose="02020603050405020304" pitchFamily="18" charset="0"/>
              </a:rPr>
              <a:t>- échelon</a:t>
            </a:r>
            <a:r>
              <a:rPr lang="fr-FR" sz="1000" dirty="0">
                <a:effectLst/>
                <a:latin typeface="Arial" panose="020B0604020202020204" pitchFamily="34" charset="0"/>
                <a:ea typeface="Times New Roman" panose="02020603050405020304" pitchFamily="18" charset="0"/>
              </a:rPr>
              <a:t> : 2.3 - </a:t>
            </a:r>
            <a:r>
              <a:rPr lang="fr-FR" sz="1000" i="1" dirty="0">
                <a:effectLst/>
                <a:latin typeface="Arial" panose="020B0604020202020204" pitchFamily="34" charset="0"/>
                <a:ea typeface="Times New Roman" panose="02020603050405020304" pitchFamily="18" charset="0"/>
              </a:rPr>
              <a:t>indice</a:t>
            </a:r>
            <a:r>
              <a:rPr lang="fr-FR" sz="1000" dirty="0">
                <a:effectLst/>
                <a:latin typeface="Arial" panose="020B0604020202020204" pitchFamily="34" charset="0"/>
                <a:ea typeface="Times New Roman" panose="02020603050405020304" pitchFamily="18" charset="0"/>
              </a:rPr>
              <a:t> : 2200 </a:t>
            </a: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Une Responsable accueil - Responsable Animateur Qualité - </a:t>
            </a:r>
            <a:r>
              <a:rPr lang="fr-FR" sz="1000" dirty="0">
                <a:effectLst/>
                <a:latin typeface="Arial" panose="020B0604020202020204" pitchFamily="34" charset="0"/>
                <a:ea typeface="Calibri" panose="020F0502020204030204" pitchFamily="34" charset="0"/>
                <a:cs typeface="Times New Roman" panose="02020603050405020304" pitchFamily="18" charset="0"/>
              </a:rPr>
              <a:t>Régisseuse suppléante </a:t>
            </a:r>
            <a:r>
              <a:rPr lang="fr-FR" sz="1000" i="1" dirty="0">
                <a:effectLst/>
                <a:latin typeface="Arial" panose="020B0604020202020204" pitchFamily="34" charset="0"/>
                <a:ea typeface="Times New Roman" panose="02020603050405020304" pitchFamily="18" charset="0"/>
              </a:rPr>
              <a:t>              </a:t>
            </a:r>
            <a:br>
              <a:rPr lang="fr-FR" sz="1000" i="1" dirty="0">
                <a:effectLst/>
                <a:latin typeface="Arial" panose="020B0604020202020204" pitchFamily="34" charset="0"/>
                <a:ea typeface="Times New Roman" panose="02020603050405020304" pitchFamily="18" charset="0"/>
              </a:rPr>
            </a:br>
            <a:r>
              <a:rPr lang="fr-FR" sz="1000" i="1" dirty="0">
                <a:effectLst/>
                <a:latin typeface="Arial" panose="020B0604020202020204" pitchFamily="34" charset="0"/>
                <a:ea typeface="Times New Roman" panose="02020603050405020304" pitchFamily="18" charset="0"/>
              </a:rPr>
              <a:t>			Catégorie</a:t>
            </a:r>
            <a:r>
              <a:rPr lang="fr-FR" sz="1000" dirty="0">
                <a:effectLst/>
                <a:latin typeface="Arial" panose="020B0604020202020204" pitchFamily="34" charset="0"/>
                <a:ea typeface="Times New Roman" panose="02020603050405020304" pitchFamily="18" charset="0"/>
              </a:rPr>
              <a:t> : Agent de maîtrise - </a:t>
            </a:r>
            <a:r>
              <a:rPr lang="fr-FR" sz="1000" i="1" dirty="0">
                <a:effectLst/>
                <a:latin typeface="Arial" panose="020B0604020202020204" pitchFamily="34" charset="0"/>
                <a:ea typeface="Times New Roman" panose="02020603050405020304" pitchFamily="18" charset="0"/>
              </a:rPr>
              <a:t>échelon</a:t>
            </a:r>
            <a:r>
              <a:rPr lang="fr-FR" sz="1000" dirty="0">
                <a:effectLst/>
                <a:latin typeface="Arial" panose="020B0604020202020204" pitchFamily="34" charset="0"/>
                <a:ea typeface="Times New Roman" panose="02020603050405020304" pitchFamily="18" charset="0"/>
              </a:rPr>
              <a:t> : 2.2 - </a:t>
            </a:r>
            <a:r>
              <a:rPr lang="fr-FR" sz="1000" i="1" dirty="0">
                <a:effectLst/>
                <a:latin typeface="Arial" panose="020B0604020202020204" pitchFamily="34" charset="0"/>
                <a:ea typeface="Times New Roman" panose="02020603050405020304" pitchFamily="18" charset="0"/>
              </a:rPr>
              <a:t>indice</a:t>
            </a:r>
            <a:r>
              <a:rPr lang="fr-FR" sz="1000" dirty="0">
                <a:effectLst/>
                <a:latin typeface="Arial" panose="020B0604020202020204" pitchFamily="34" charset="0"/>
                <a:ea typeface="Times New Roman" panose="02020603050405020304" pitchFamily="18" charset="0"/>
              </a:rPr>
              <a:t> : 1930 </a:t>
            </a:r>
            <a:r>
              <a:rPr lang="fr-FR" sz="1000" dirty="0">
                <a:effectLst/>
                <a:latin typeface="Arial" panose="020B0604020202020204" pitchFamily="34" charset="0"/>
                <a:ea typeface="Calibri" panose="020F0502020204030204" pitchFamily="34" charset="0"/>
                <a:cs typeface="Times New Roman" panose="02020603050405020304" pitchFamily="18" charset="0"/>
              </a:rPr>
              <a:t> </a:t>
            </a:r>
            <a:br>
              <a:rPr lang="fr-FR" sz="1000" dirty="0">
                <a:effectLst/>
                <a:latin typeface="Arial" panose="020B0604020202020204" pitchFamily="34" charset="0"/>
                <a:ea typeface="Calibri" panose="020F0502020204030204" pitchFamily="34" charset="0"/>
                <a:cs typeface="Times New Roman" panose="02020603050405020304" pitchFamily="18" charset="0"/>
              </a:rPr>
            </a:b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Une Conseillère en séjour - Assistante en communication </a:t>
            </a:r>
            <a:r>
              <a:rPr lang="fr-FR" sz="1000" i="1" dirty="0">
                <a:effectLst/>
                <a:latin typeface="Arial" panose="020B0604020202020204" pitchFamily="34" charset="0"/>
                <a:ea typeface="Times New Roman" panose="02020603050405020304" pitchFamily="18" charset="0"/>
              </a:rPr>
              <a:t>            Catégorie :</a:t>
            </a:r>
            <a:r>
              <a:rPr lang="fr-FR" sz="1000" dirty="0">
                <a:effectLst/>
                <a:latin typeface="Arial" panose="020B0604020202020204" pitchFamily="34" charset="0"/>
                <a:ea typeface="Times New Roman" panose="02020603050405020304" pitchFamily="18" charset="0"/>
              </a:rPr>
              <a:t> Employée </a:t>
            </a:r>
            <a:r>
              <a:rPr lang="fr-FR" sz="1000" i="1" dirty="0">
                <a:effectLst/>
                <a:latin typeface="Arial" panose="020B0604020202020204" pitchFamily="34" charset="0"/>
                <a:ea typeface="Times New Roman" panose="02020603050405020304" pitchFamily="18" charset="0"/>
              </a:rPr>
              <a:t>- échelon</a:t>
            </a:r>
            <a:r>
              <a:rPr lang="fr-FR" sz="1000" dirty="0">
                <a:effectLst/>
                <a:latin typeface="Arial" panose="020B0604020202020204" pitchFamily="34" charset="0"/>
                <a:ea typeface="Times New Roman" panose="02020603050405020304" pitchFamily="18" charset="0"/>
              </a:rPr>
              <a:t> : 1.3 - </a:t>
            </a:r>
            <a:r>
              <a:rPr lang="fr-FR" sz="1000" i="1" dirty="0">
                <a:effectLst/>
                <a:latin typeface="Arial" panose="020B0604020202020204" pitchFamily="34" charset="0"/>
                <a:ea typeface="Times New Roman" panose="02020603050405020304" pitchFamily="18" charset="0"/>
              </a:rPr>
              <a:t>indice</a:t>
            </a:r>
            <a:r>
              <a:rPr lang="fr-FR" sz="1000" dirty="0">
                <a:effectLst/>
                <a:latin typeface="Arial" panose="020B0604020202020204" pitchFamily="34" charset="0"/>
                <a:ea typeface="Times New Roman" panose="02020603050405020304" pitchFamily="18" charset="0"/>
              </a:rPr>
              <a:t> : 1700  </a:t>
            </a: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Une Assistante gestion financière </a:t>
            </a:r>
            <a:r>
              <a:rPr lang="fr-FR" sz="1000" i="1" dirty="0">
                <a:effectLst/>
                <a:latin typeface="Arial" panose="020B0604020202020204" pitchFamily="34" charset="0"/>
                <a:ea typeface="Calibri" panose="020F0502020204030204" pitchFamily="34" charset="0"/>
                <a:cs typeface="Times New Roman" panose="02020603050405020304" pitchFamily="18" charset="0"/>
              </a:rPr>
              <a:t>            Catégorie :</a:t>
            </a:r>
            <a:r>
              <a:rPr lang="fr-FR" sz="1000" dirty="0">
                <a:effectLst/>
                <a:latin typeface="Arial" panose="020B0604020202020204" pitchFamily="34" charset="0"/>
                <a:ea typeface="Calibri" panose="020F0502020204030204" pitchFamily="34" charset="0"/>
                <a:cs typeface="Times New Roman" panose="02020603050405020304" pitchFamily="18" charset="0"/>
              </a:rPr>
              <a:t> Employée	</a:t>
            </a:r>
            <a:r>
              <a:rPr lang="fr-FR" sz="1000" i="1" dirty="0">
                <a:effectLst/>
                <a:latin typeface="Arial" panose="020B0604020202020204" pitchFamily="34" charset="0"/>
                <a:ea typeface="Calibri" panose="020F0502020204030204" pitchFamily="34" charset="0"/>
                <a:cs typeface="Times New Roman" panose="02020603050405020304" pitchFamily="18" charset="0"/>
              </a:rPr>
              <a:t>- échelon</a:t>
            </a:r>
            <a:r>
              <a:rPr lang="fr-FR" sz="1000" dirty="0">
                <a:effectLst/>
                <a:latin typeface="Arial" panose="020B0604020202020204" pitchFamily="34" charset="0"/>
                <a:ea typeface="Calibri" panose="020F0502020204030204" pitchFamily="34" charset="0"/>
                <a:cs typeface="Times New Roman" panose="02020603050405020304" pitchFamily="18" charset="0"/>
              </a:rPr>
              <a:t> : 1.3 - </a:t>
            </a:r>
            <a:r>
              <a:rPr lang="fr-FR" sz="1000" i="1" dirty="0">
                <a:effectLst/>
                <a:latin typeface="Arial" panose="020B0604020202020204" pitchFamily="34" charset="0"/>
                <a:ea typeface="Calibri" panose="020F0502020204030204" pitchFamily="34" charset="0"/>
                <a:cs typeface="Times New Roman" panose="02020603050405020304" pitchFamily="18" charset="0"/>
              </a:rPr>
              <a:t>indice</a:t>
            </a:r>
            <a:r>
              <a:rPr lang="fr-FR" sz="1000" dirty="0">
                <a:effectLst/>
                <a:latin typeface="Arial" panose="020B0604020202020204" pitchFamily="34" charset="0"/>
                <a:ea typeface="Calibri" panose="020F0502020204030204" pitchFamily="34" charset="0"/>
                <a:cs typeface="Times New Roman" panose="02020603050405020304" pitchFamily="18" charset="0"/>
              </a:rPr>
              <a:t> : 1700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 Conseiller en séjour – Assistant commercialisation </a:t>
            </a:r>
            <a:r>
              <a:rPr lang="fr-FR" sz="1000" i="1" dirty="0">
                <a:effectLst/>
                <a:latin typeface="Arial" panose="020B0604020202020204" pitchFamily="34" charset="0"/>
                <a:ea typeface="Calibri" panose="020F0502020204030204" pitchFamily="34" charset="0"/>
                <a:cs typeface="Times New Roman" panose="02020603050405020304" pitchFamily="18" charset="0"/>
              </a:rPr>
              <a:t>             Catégorie :</a:t>
            </a:r>
            <a:r>
              <a:rPr lang="fr-FR" sz="1000" dirty="0">
                <a:effectLst/>
                <a:latin typeface="Arial" panose="020B0604020202020204" pitchFamily="34" charset="0"/>
                <a:ea typeface="Calibri" panose="020F0502020204030204" pitchFamily="34" charset="0"/>
                <a:cs typeface="Times New Roman" panose="02020603050405020304" pitchFamily="18" charset="0"/>
              </a:rPr>
              <a:t> Employé </a:t>
            </a:r>
            <a:r>
              <a:rPr lang="fr-FR" sz="1000" i="1" dirty="0">
                <a:effectLst/>
                <a:latin typeface="Arial" panose="020B0604020202020204" pitchFamily="34" charset="0"/>
                <a:ea typeface="Calibri" panose="020F0502020204030204" pitchFamily="34" charset="0"/>
                <a:cs typeface="Times New Roman" panose="02020603050405020304" pitchFamily="18" charset="0"/>
              </a:rPr>
              <a:t>- échelon</a:t>
            </a:r>
            <a:r>
              <a:rPr lang="fr-FR" sz="1000" dirty="0">
                <a:effectLst/>
                <a:latin typeface="Arial" panose="020B0604020202020204" pitchFamily="34" charset="0"/>
                <a:ea typeface="Calibri" panose="020F0502020204030204" pitchFamily="34" charset="0"/>
                <a:cs typeface="Times New Roman" panose="02020603050405020304" pitchFamily="18" charset="0"/>
              </a:rPr>
              <a:t> : 1.3 - </a:t>
            </a:r>
            <a:r>
              <a:rPr lang="fr-FR" sz="1000" i="1" dirty="0">
                <a:effectLst/>
                <a:latin typeface="Arial" panose="020B0604020202020204" pitchFamily="34" charset="0"/>
                <a:ea typeface="Calibri" panose="020F0502020204030204" pitchFamily="34" charset="0"/>
                <a:cs typeface="Times New Roman" panose="02020603050405020304" pitchFamily="18" charset="0"/>
              </a:rPr>
              <a:t>indice</a:t>
            </a:r>
            <a:r>
              <a:rPr lang="fr-FR" sz="1000" dirty="0">
                <a:effectLst/>
                <a:latin typeface="Arial" panose="020B0604020202020204" pitchFamily="34" charset="0"/>
                <a:ea typeface="Calibri" panose="020F0502020204030204" pitchFamily="34" charset="0"/>
                <a:cs typeface="Times New Roman" panose="02020603050405020304" pitchFamily="18" charset="0"/>
              </a:rPr>
              <a:t> : 1660</a:t>
            </a:r>
            <a:br>
              <a:rPr lang="fr-FR" sz="1000" dirty="0">
                <a:effectLst/>
                <a:latin typeface="Arial" panose="020B0604020202020204" pitchFamily="34" charset="0"/>
                <a:ea typeface="Calibri" panose="020F0502020204030204" pitchFamily="34" charset="0"/>
                <a:cs typeface="Times New Roman" panose="02020603050405020304" pitchFamily="18" charset="0"/>
              </a:rPr>
            </a:br>
            <a:r>
              <a:rPr lang="fr-FR" sz="1000" dirty="0">
                <a:effectLst/>
                <a:latin typeface="Arial" panose="020B0604020202020204" pitchFamily="34" charset="0"/>
                <a:ea typeface="Calibri" panose="020F0502020204030204" pitchFamily="34" charset="0"/>
                <a:cs typeface="Times New Roman" panose="02020603050405020304" pitchFamily="18"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pPr>
            <a:r>
              <a:rPr lang="fr-FR" sz="1000" dirty="0">
                <a:effectLst/>
                <a:latin typeface="Arial" panose="020B0604020202020204" pitchFamily="34" charset="0"/>
                <a:ea typeface="Times New Roman" panose="02020603050405020304" pitchFamily="18" charset="0"/>
                <a:cs typeface="Times New Roman" panose="02020603050405020304" pitchFamily="18" charset="0"/>
              </a:rPr>
              <a:t>Un Contrat d’apprentissage dans le cadre d’une Licence 3 Accueil - E-commerce en tourisme, d’une durée d’un an en alternance (du 1</a:t>
            </a:r>
            <a:r>
              <a:rPr lang="fr-FR" sz="1000" baseline="30000" dirty="0">
                <a:effectLst/>
                <a:latin typeface="Arial" panose="020B0604020202020204" pitchFamily="34" charset="0"/>
                <a:ea typeface="Times New Roman" panose="02020603050405020304" pitchFamily="18" charset="0"/>
                <a:cs typeface="Times New Roman" panose="02020603050405020304" pitchFamily="18" charset="0"/>
              </a:rPr>
              <a:t>er</a:t>
            </a:r>
            <a:r>
              <a:rPr lang="fr-FR" sz="1000" dirty="0">
                <a:effectLst/>
                <a:latin typeface="Arial" panose="020B0604020202020204" pitchFamily="34" charset="0"/>
                <a:ea typeface="Times New Roman" panose="02020603050405020304" pitchFamily="18" charset="0"/>
                <a:cs typeface="Times New Roman" panose="02020603050405020304" pitchFamily="18" charset="0"/>
              </a:rPr>
              <a:t>/09/22 au 31/08/2023)</a:t>
            </a:r>
            <a:endParaRPr lang="fr-FR" sz="1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fr-FR" sz="1000" dirty="0">
                <a:effectLst/>
                <a:latin typeface="Arial" panose="020B0604020202020204" pitchFamily="34" charset="0"/>
                <a:ea typeface="Times New Roman" panose="02020603050405020304" pitchFamily="18" charset="0"/>
              </a:rPr>
              <a:t>                Et création, à compter du 9</a:t>
            </a:r>
            <a:r>
              <a:rPr lang="fr-FR" sz="1000" baseline="30000" dirty="0">
                <a:effectLst/>
                <a:latin typeface="Arial" panose="020B0604020202020204" pitchFamily="34" charset="0"/>
                <a:ea typeface="Times New Roman" panose="02020603050405020304" pitchFamily="18" charset="0"/>
              </a:rPr>
              <a:t> </a:t>
            </a:r>
            <a:r>
              <a:rPr lang="fr-FR" sz="1000" dirty="0">
                <a:effectLst/>
                <a:latin typeface="Arial" panose="020B0604020202020204" pitchFamily="34" charset="0"/>
                <a:ea typeface="Times New Roman" panose="02020603050405020304" pitchFamily="18" charset="0"/>
              </a:rPr>
              <a:t>janvier 2023 jusqu’au 31 décembre 2023 :</a:t>
            </a:r>
            <a:endParaRPr lang="fr-FR" sz="10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fr-FR" sz="1000" dirty="0">
                <a:effectLst/>
                <a:latin typeface="Arial" panose="020B0604020202020204" pitchFamily="34" charset="0"/>
                <a:ea typeface="Calibri" panose="020F0502020204030204" pitchFamily="34" charset="0"/>
                <a:cs typeface="Times New Roman" panose="02020603050405020304" pitchFamily="18" charset="0"/>
              </a:rPr>
              <a:t>Une Chargée de mission Tourisme d’Affaires en CDD  </a:t>
            </a:r>
            <a:r>
              <a:rPr lang="fr-FR" sz="1000" i="1" dirty="0">
                <a:effectLst/>
                <a:latin typeface="Arial" panose="020B0604020202020204" pitchFamily="34" charset="0"/>
                <a:ea typeface="Times New Roman" panose="02020603050405020304" pitchFamily="18" charset="0"/>
              </a:rPr>
              <a:t>     Catégorie : Employée - échelon : 1.3 - indice : 1600</a:t>
            </a:r>
            <a:endParaRPr lang="fr-FR" sz="1000" dirty="0">
              <a:effectLst/>
              <a:latin typeface="Times New Roman" panose="02020603050405020304" pitchFamily="18" charset="0"/>
              <a:ea typeface="Times New Roman" panose="02020603050405020304" pitchFamily="18" charset="0"/>
            </a:endParaRPr>
          </a:p>
          <a:p>
            <a:pPr marL="457200" algn="just">
              <a:lnSpc>
                <a:spcPct val="115000"/>
              </a:lnSpc>
              <a:spcAft>
                <a:spcPts val="1000"/>
              </a:spcAft>
            </a:pPr>
            <a:r>
              <a:rPr lang="fr-FR" sz="1000" dirty="0">
                <a:effectLst/>
                <a:latin typeface="Arial" panose="020B0604020202020204" pitchFamily="34" charset="0"/>
                <a:ea typeface="Calibri" panose="020F0502020204030204" pitchFamily="34" charset="0"/>
                <a:cs typeface="Times New Roman" panose="02020603050405020304" pitchFamily="18" charset="0"/>
              </a:rPr>
              <a:t>Le président rappelle que, conformément à la convention collective, les salariés bénéficient d’un 13</a:t>
            </a:r>
            <a:r>
              <a:rPr lang="fr-FR" sz="1000" baseline="30000" dirty="0">
                <a:effectLst/>
                <a:latin typeface="Arial" panose="020B0604020202020204" pitchFamily="34" charset="0"/>
                <a:ea typeface="Calibri" panose="020F0502020204030204" pitchFamily="34" charset="0"/>
                <a:cs typeface="Times New Roman" panose="02020603050405020304" pitchFamily="18" charset="0"/>
              </a:rPr>
              <a:t>ème</a:t>
            </a:r>
            <a:r>
              <a:rPr lang="fr-FR" sz="1000" dirty="0">
                <a:effectLst/>
                <a:latin typeface="Arial" panose="020B0604020202020204" pitchFamily="34" charset="0"/>
                <a:ea typeface="Calibri" panose="020F0502020204030204" pitchFamily="34" charset="0"/>
                <a:cs typeface="Times New Roman" panose="02020603050405020304" pitchFamily="18" charset="0"/>
              </a:rPr>
              <a:t> mois et que l’ensemble du personnel permanent est affilié à un régime de prévoyance.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sz="1000" dirty="0">
                <a:effectLst/>
                <a:latin typeface="Arial" panose="020B0604020202020204" pitchFamily="34" charset="0"/>
                <a:ea typeface="Times New Roman" panose="02020603050405020304" pitchFamily="18" charset="0"/>
              </a:rPr>
              <a:t> Lors d’un changement d’indice plancher, la mesure sera appliquée à l’agent selon le nouvel échelon.  </a:t>
            </a:r>
            <a:endParaRPr lang="fr-FR" sz="1000" dirty="0">
              <a:effectLst/>
              <a:latin typeface="Times New Roman" panose="02020603050405020304" pitchFamily="18" charset="0"/>
              <a:ea typeface="Times New Roman" panose="02020603050405020304" pitchFamily="18" charset="0"/>
            </a:endParaRPr>
          </a:p>
          <a:p>
            <a:pPr algn="just">
              <a:tabLst>
                <a:tab pos="810260" algn="l"/>
                <a:tab pos="5829300" algn="l"/>
              </a:tabLst>
            </a:pPr>
            <a:br>
              <a:rPr lang="fr-FR" sz="1000" dirty="0">
                <a:effectLst/>
                <a:latin typeface="Arial" panose="020B0604020202020204" pitchFamily="34" charset="0"/>
                <a:ea typeface="Times New Roman" panose="02020603050405020304" pitchFamily="18" charset="0"/>
              </a:rPr>
            </a:br>
            <a:endParaRPr lang="fr-FR" sz="10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000" b="1" i="1" u="sng" dirty="0">
                <a:effectLst/>
                <a:latin typeface="Arial" panose="020B0604020202020204" pitchFamily="34" charset="0"/>
                <a:ea typeface="Times New Roman" panose="02020603050405020304" pitchFamily="18" charset="0"/>
              </a:rPr>
              <a:t>DECISION DU COMITE DE DIRECTION</a:t>
            </a:r>
            <a:endParaRPr lang="fr-FR"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0635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effectLst/>
                <a:latin typeface="Arial" panose="020B0604020202020204" pitchFamily="34" charset="0"/>
                <a:ea typeface="Times New Roman" panose="02020603050405020304" pitchFamily="18" charset="0"/>
              </a:rPr>
              <a:t>PRIX DE VENTE 2023 DES </a:t>
            </a:r>
            <a:r>
              <a:rPr lang="fr-FR" sz="1800" b="1" dirty="0">
                <a:solidFill>
                  <a:schemeClr val="bg1"/>
                </a:solidFill>
                <a:effectLst/>
                <a:latin typeface="Arial" panose="020B0604020202020204" pitchFamily="34" charset="0"/>
                <a:ea typeface="Times New Roman" panose="02020603050405020304" pitchFamily="18" charset="0"/>
              </a:rPr>
              <a:t>VŒUX</a:t>
            </a:r>
            <a:r>
              <a:rPr lang="fr-FR" sz="1800" b="1" dirty="0">
                <a:solidFill>
                  <a:srgbClr val="FF0066"/>
                </a:solidFill>
                <a:effectLst/>
                <a:latin typeface="Arial" panose="020B0604020202020204" pitchFamily="34" charset="0"/>
                <a:ea typeface="Times New Roman" panose="02020603050405020304" pitchFamily="18" charset="0"/>
              </a:rPr>
              <a:t> </a:t>
            </a:r>
            <a:r>
              <a:rPr lang="fr-FR" sz="1800" b="1" dirty="0">
                <a:solidFill>
                  <a:schemeClr val="bg1"/>
                </a:solidFill>
                <a:effectLst/>
                <a:latin typeface="Arial" panose="020B0604020202020204" pitchFamily="34" charset="0"/>
                <a:ea typeface="Times New Roman" panose="02020603050405020304" pitchFamily="18" charset="0"/>
              </a:rPr>
              <a:t>2023 – date à retenir</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pic>
        <p:nvPicPr>
          <p:cNvPr id="2" name="Image 1">
            <a:extLst>
              <a:ext uri="{FF2B5EF4-FFF2-40B4-BE49-F238E27FC236}">
                <a16:creationId xmlns:a16="http://schemas.microsoft.com/office/drawing/2014/main" id="{360C5A9B-BD2A-BDF9-472E-0F03CE968F84}"/>
              </a:ext>
            </a:extLst>
          </p:cNvPr>
          <p:cNvPicPr>
            <a:picLocks noChangeAspect="1"/>
          </p:cNvPicPr>
          <p:nvPr/>
        </p:nvPicPr>
        <p:blipFill>
          <a:blip r:embed="rId6"/>
          <a:stretch>
            <a:fillRect/>
          </a:stretch>
        </p:blipFill>
        <p:spPr>
          <a:xfrm>
            <a:off x="1907704" y="1008220"/>
            <a:ext cx="5445116" cy="5445116"/>
          </a:xfrm>
          <a:prstGeom prst="rect">
            <a:avLst/>
          </a:prstGeom>
        </p:spPr>
      </p:pic>
    </p:spTree>
    <p:extLst>
      <p:ext uri="{BB962C8B-B14F-4D97-AF65-F5344CB8AC3E}">
        <p14:creationId xmlns:p14="http://schemas.microsoft.com/office/powerpoint/2010/main" val="980029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5" name="Titre 1"/>
          <p:cNvSpPr txBox="1">
            <a:spLocks/>
          </p:cNvSpPr>
          <p:nvPr/>
        </p:nvSpPr>
        <p:spPr>
          <a:xfrm>
            <a:off x="0" y="271769"/>
            <a:ext cx="9180512" cy="598116"/>
          </a:xfrm>
          <a:prstGeom prst="rect">
            <a:avLst/>
          </a:prstGeom>
          <a:solidFill>
            <a:schemeClr val="tx1"/>
          </a:solidFill>
        </p:spPr>
        <p:txBody>
          <a:bodyPr anchor="ctr">
            <a:normAutofit/>
          </a:bodyPr>
          <a:lstStyle/>
          <a:p>
            <a:pPr algn="ctr">
              <a:defRPr/>
            </a:pPr>
            <a:r>
              <a:rPr lang="fr-FR" sz="2800" b="1" dirty="0">
                <a:solidFill>
                  <a:srgbClr val="FF0066"/>
                </a:solidFill>
                <a:latin typeface="Eurostile" pitchFamily="34" charset="0"/>
                <a:cs typeface="Arial" pitchFamily="34" charset="0"/>
              </a:rPr>
              <a:t> </a:t>
            </a:r>
            <a:r>
              <a:rPr lang="fr-FR" sz="1800" b="1" dirty="0">
                <a:solidFill>
                  <a:schemeClr val="bg1"/>
                </a:solidFill>
                <a:effectLst/>
                <a:latin typeface="Arial" panose="020B0604020202020204" pitchFamily="34" charset="0"/>
                <a:ea typeface="Times New Roman" panose="02020603050405020304" pitchFamily="18" charset="0"/>
              </a:rPr>
              <a:t>TARIFS 2023 DES ID SEJOURS</a:t>
            </a:r>
            <a:endParaRPr lang="fr-FR" sz="1800" dirty="0">
              <a:solidFill>
                <a:schemeClr val="bg1"/>
              </a:solidFill>
              <a:effectLst/>
              <a:latin typeface="Times New Roman" panose="02020603050405020304" pitchFamily="18" charset="0"/>
              <a:ea typeface="Times New Roman" panose="02020603050405020304" pitchFamily="18" charset="0"/>
            </a:endParaRPr>
          </a:p>
        </p:txBody>
      </p:sp>
      <p:pic>
        <p:nvPicPr>
          <p:cNvPr id="7" name="Image 6" descr="rose_sans_pg_sansCopyright_2019.png">
            <a:extLst>
              <a:ext uri="{FF2B5EF4-FFF2-40B4-BE49-F238E27FC236}">
                <a16:creationId xmlns:a16="http://schemas.microsoft.com/office/drawing/2014/main" id="{CB6D10B0-89D3-426D-8D4C-CA2EE51FE360}"/>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8" name="Picture 4">
            <a:extLst>
              <a:ext uri="{FF2B5EF4-FFF2-40B4-BE49-F238E27FC236}">
                <a16:creationId xmlns:a16="http://schemas.microsoft.com/office/drawing/2014/main" id="{8FE39ECB-3FE0-4E86-9960-15636221F26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2" name="ZoneTexte 1">
            <a:extLst>
              <a:ext uri="{FF2B5EF4-FFF2-40B4-BE49-F238E27FC236}">
                <a16:creationId xmlns:a16="http://schemas.microsoft.com/office/drawing/2014/main" id="{52A18BFE-E0DE-3B11-E188-7094FAAF05FF}"/>
              </a:ext>
            </a:extLst>
          </p:cNvPr>
          <p:cNvSpPr txBox="1"/>
          <p:nvPr/>
        </p:nvSpPr>
        <p:spPr>
          <a:xfrm>
            <a:off x="899592" y="1456593"/>
            <a:ext cx="7488832" cy="4201150"/>
          </a:xfrm>
          <a:prstGeom prst="rect">
            <a:avLst/>
          </a:prstGeom>
          <a:noFill/>
        </p:spPr>
        <p:txBody>
          <a:bodyPr wrap="square" rtlCol="0">
            <a:spAutoFit/>
          </a:bodyPr>
          <a:lstStyle/>
          <a:p>
            <a:pPr algn="just">
              <a:spcAft>
                <a:spcPts val="0"/>
              </a:spcAft>
              <a:tabLst>
                <a:tab pos="467995" algn="l"/>
                <a:tab pos="755650" algn="l"/>
                <a:tab pos="6057900" algn="l"/>
              </a:tabLst>
            </a:pPr>
            <a:r>
              <a:rPr lang="fr-FR" sz="1200" dirty="0">
                <a:effectLst/>
                <a:latin typeface="Arial" panose="020B0604020202020204" pitchFamily="34" charset="0"/>
                <a:ea typeface="Times New Roman" panose="02020603050405020304" pitchFamily="18" charset="0"/>
              </a:rPr>
              <a:t>Le Président de l’Office de Tourisme propose aux Membres du Comité de Direction de fixer à compter du 1er janvier 2023, les tarifs T.T.C. des produits « ID séjours », selon les modalités suivantes :</a:t>
            </a:r>
            <a:endParaRPr lang="fr-FR" sz="1200" dirty="0">
              <a:effectLst/>
              <a:latin typeface="Times New Roman" panose="02020603050405020304" pitchFamily="18" charset="0"/>
              <a:ea typeface="Times New Roman" panose="02020603050405020304" pitchFamily="18" charset="0"/>
            </a:endParaRPr>
          </a:p>
          <a:p>
            <a:pPr algn="ctr">
              <a:spcAft>
                <a:spcPts val="0"/>
              </a:spcAft>
              <a:tabLst>
                <a:tab pos="467995" algn="l"/>
                <a:tab pos="755650" algn="l"/>
                <a:tab pos="6057900" algn="l"/>
              </a:tabLst>
            </a:pP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lnSpc>
                <a:spcPct val="115000"/>
              </a:lnSpc>
              <a:tabLst>
                <a:tab pos="6057900" algn="l"/>
              </a:tabLst>
            </a:pPr>
            <a:r>
              <a:rPr lang="fr-FR" sz="1200" b="1" dirty="0">
                <a:effectLst/>
                <a:latin typeface="Arial" panose="020B0604020202020204" pitchFamily="34" charset="0"/>
                <a:ea typeface="Times New Roman" panose="02020603050405020304" pitchFamily="18" charset="0"/>
              </a:rPr>
              <a:t>« ECHAPPEE BREIZH » à partir de 87.50 €</a:t>
            </a:r>
            <a:endParaRPr lang="fr-FR" sz="1200" dirty="0">
              <a:effectLst/>
              <a:latin typeface="Times New Roman" panose="02020603050405020304" pitchFamily="18" charset="0"/>
              <a:ea typeface="Times New Roman" panose="02020603050405020304" pitchFamily="18" charset="0"/>
            </a:endParaRPr>
          </a:p>
          <a:p>
            <a:pPr algn="ctr">
              <a:lnSpc>
                <a:spcPct val="115000"/>
              </a:lnSpc>
              <a:tabLst>
                <a:tab pos="6057900" algn="l"/>
              </a:tabLst>
            </a:pPr>
            <a:r>
              <a:rPr lang="fr-FR" sz="1200" b="1" dirty="0">
                <a:effectLst/>
                <a:latin typeface="Arial" panose="020B0604020202020204" pitchFamily="34" charset="0"/>
                <a:ea typeface="Times New Roman" panose="02020603050405020304" pitchFamily="18" charset="0"/>
              </a:rPr>
              <a:t>« ESCAPADE EN AMOUREUX » à partir de 243 €</a:t>
            </a:r>
            <a:endParaRPr lang="fr-FR" sz="1200" dirty="0">
              <a:effectLst/>
              <a:latin typeface="Times New Roman" panose="02020603050405020304" pitchFamily="18" charset="0"/>
              <a:ea typeface="Times New Roman" panose="02020603050405020304" pitchFamily="18" charset="0"/>
            </a:endParaRPr>
          </a:p>
          <a:p>
            <a:pPr algn="ctr">
              <a:lnSpc>
                <a:spcPct val="115000"/>
              </a:lnSpc>
              <a:tabLst>
                <a:tab pos="6057900" algn="l"/>
              </a:tabLst>
            </a:pPr>
            <a:r>
              <a:rPr lang="fr-FR" sz="1200" b="1" dirty="0">
                <a:effectLst/>
                <a:latin typeface="Arial" panose="020B0604020202020204" pitchFamily="34" charset="0"/>
                <a:ea typeface="Times New Roman" panose="02020603050405020304" pitchFamily="18" charset="0"/>
              </a:rPr>
              <a:t>« ESCALE EN ROZ » à partir de 295 €</a:t>
            </a:r>
            <a:endParaRPr lang="fr-FR" sz="1200" dirty="0">
              <a:effectLst/>
              <a:latin typeface="Times New Roman" panose="02020603050405020304" pitchFamily="18" charset="0"/>
              <a:ea typeface="Times New Roman" panose="02020603050405020304" pitchFamily="18" charset="0"/>
            </a:endParaRPr>
          </a:p>
          <a:p>
            <a:pPr algn="ctr">
              <a:lnSpc>
                <a:spcPct val="115000"/>
              </a:lnSpc>
              <a:tabLst>
                <a:tab pos="6057900" algn="l"/>
              </a:tabLst>
            </a:pPr>
            <a:r>
              <a:rPr lang="fr-FR" sz="1200" b="1" dirty="0">
                <a:effectLst/>
                <a:latin typeface="Arial" panose="020B0604020202020204" pitchFamily="34" charset="0"/>
                <a:ea typeface="Times New Roman" panose="02020603050405020304" pitchFamily="18" charset="0"/>
              </a:rPr>
              <a:t>« SENSATION GLISSE » à partir de 152 €</a:t>
            </a:r>
            <a:endParaRPr lang="fr-FR" sz="1200" dirty="0">
              <a:effectLst/>
              <a:latin typeface="Times New Roman" panose="02020603050405020304" pitchFamily="18" charset="0"/>
              <a:ea typeface="Times New Roman" panose="02020603050405020304" pitchFamily="18" charset="0"/>
            </a:endParaRPr>
          </a:p>
          <a:p>
            <a:pPr algn="ctr">
              <a:lnSpc>
                <a:spcPct val="115000"/>
              </a:lnSpc>
              <a:tabLst>
                <a:tab pos="6057900" algn="l"/>
              </a:tabLst>
            </a:pPr>
            <a:r>
              <a:rPr lang="fr-FR" sz="1200" b="1"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solidFill>
                  <a:srgbClr val="FF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effectLst/>
                <a:latin typeface="Arial" panose="020B0604020202020204" pitchFamily="34" charset="0"/>
                <a:ea typeface="Times New Roman" panose="02020603050405020304" pitchFamily="18" charset="0"/>
              </a:rPr>
              <a:t>D’autres séjours (nautiques, festival BD, …) sont proposés, notamment sur le site internet.</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effectLst/>
                <a:latin typeface="Arial" panose="020B0604020202020204" pitchFamily="34" charset="0"/>
                <a:ea typeface="Times New Roman" panose="02020603050405020304" pitchFamily="18" charset="0"/>
              </a:rPr>
              <a:t>L’Office de Tourisme propose également des produits « groupes » en partenariat avec les professionnels de la station.</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6057900" algn="l"/>
              </a:tabLst>
            </a:pPr>
            <a:r>
              <a:rPr lang="fr-FR" sz="1200" dirty="0">
                <a:effectLst/>
                <a:latin typeface="Arial" panose="020B0604020202020204" pitchFamily="34" charset="0"/>
                <a:ea typeface="Times New Roman" panose="02020603050405020304" pitchFamily="18" charset="0"/>
              </a:rPr>
              <a:t>Le Président rappelle aux Membres du Comité de Direction que les partenaires reversent une commission de 10 % à l’Office de Tourisme pour les séjours individuels et 5% pour les séjours « groupes » et que dans le cadre d’actions de promotion spécifiques (salons, etc.), cette commission peut être ramenée à 5 %. </a:t>
            </a:r>
            <a:endParaRPr lang="fr-FR" sz="1200" dirty="0">
              <a:effectLst/>
              <a:latin typeface="Times New Roman" panose="02020603050405020304" pitchFamily="18" charset="0"/>
              <a:ea typeface="Times New Roman" panose="02020603050405020304" pitchFamily="18" charset="0"/>
            </a:endParaRPr>
          </a:p>
          <a:p>
            <a:pPr marR="270510" algn="just">
              <a:tabLst>
                <a:tab pos="6057900" algn="l"/>
              </a:tabLst>
            </a:pP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none" strike="noStrike"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sng" dirty="0">
                <a:effectLst/>
                <a:latin typeface="Arial" panose="020B0604020202020204" pitchFamily="34" charset="0"/>
                <a:ea typeface="Times New Roman" panose="02020603050405020304" pitchFamily="18" charset="0"/>
              </a:rPr>
              <a:t>DECISION DU COMITE DE DIRECTION</a:t>
            </a:r>
            <a:endParaRPr lang="fr-FR" sz="12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68072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13" name="Titre 1">
            <a:extLst>
              <a:ext uri="{FF2B5EF4-FFF2-40B4-BE49-F238E27FC236}">
                <a16:creationId xmlns:a16="http://schemas.microsoft.com/office/drawing/2014/main" id="{173B6AA8-CB1F-4DE5-B9DE-A41D448DF12E}"/>
              </a:ext>
            </a:extLst>
          </p:cNvPr>
          <p:cNvSpPr txBox="1">
            <a:spLocks/>
          </p:cNvSpPr>
          <p:nvPr/>
        </p:nvSpPr>
        <p:spPr>
          <a:xfrm>
            <a:off x="0" y="166588"/>
            <a:ext cx="9180512" cy="598116"/>
          </a:xfrm>
          <a:prstGeom prst="rect">
            <a:avLst/>
          </a:prstGeom>
          <a:solidFill>
            <a:schemeClr val="tx1"/>
          </a:solidFill>
        </p:spPr>
        <p:txBody>
          <a:bodyPr anchor="ctr">
            <a:normAutofit/>
          </a:bodyPr>
          <a:lstStyle/>
          <a:p>
            <a:pPr algn="ctr" fontAlgn="auto">
              <a:spcBef>
                <a:spcPts val="0"/>
              </a:spcBef>
              <a:spcAft>
                <a:spcPts val="0"/>
              </a:spcAft>
              <a:defRPr/>
            </a:pPr>
            <a:r>
              <a:rPr lang="fr-FR" sz="2800" b="1" dirty="0">
                <a:solidFill>
                  <a:schemeClr val="bg1"/>
                </a:solidFill>
                <a:latin typeface="Eurostile" pitchFamily="34" charset="0"/>
                <a:cs typeface="Arial" pitchFamily="34" charset="0"/>
              </a:rPr>
              <a:t> </a:t>
            </a:r>
            <a:r>
              <a:rPr lang="fr-FR" sz="1800" b="1" dirty="0">
                <a:solidFill>
                  <a:schemeClr val="bg1"/>
                </a:solidFill>
                <a:effectLst/>
                <a:latin typeface="Arial" panose="020B0604020202020204" pitchFamily="34" charset="0"/>
                <a:ea typeface="Times New Roman" panose="02020603050405020304" pitchFamily="18" charset="0"/>
              </a:rPr>
              <a:t>TARIFS 2023 DES CABINES DE BAINS</a:t>
            </a:r>
            <a:endParaRPr lang="fr-FR" sz="2800" b="1" dirty="0">
              <a:solidFill>
                <a:schemeClr val="bg1"/>
              </a:solidFill>
              <a:latin typeface="Eurostile" pitchFamily="34" charset="0"/>
              <a:cs typeface="Arial" pitchFamily="34" charset="0"/>
            </a:endParaRPr>
          </a:p>
        </p:txBody>
      </p:sp>
      <p:pic>
        <p:nvPicPr>
          <p:cNvPr id="19" name="Image 18" descr="rose_sans_pg_sansCopyright_2019.png">
            <a:extLst>
              <a:ext uri="{FF2B5EF4-FFF2-40B4-BE49-F238E27FC236}">
                <a16:creationId xmlns:a16="http://schemas.microsoft.com/office/drawing/2014/main" id="{CE75FEB7-74C0-485E-B3CB-75236043CE0D}"/>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20" name="Picture 4">
            <a:extLst>
              <a:ext uri="{FF2B5EF4-FFF2-40B4-BE49-F238E27FC236}">
                <a16:creationId xmlns:a16="http://schemas.microsoft.com/office/drawing/2014/main" id="{D80B429F-1BD5-4608-A898-D203C9F564E2}"/>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5" name="ZoneTexte 4">
            <a:extLst>
              <a:ext uri="{FF2B5EF4-FFF2-40B4-BE49-F238E27FC236}">
                <a16:creationId xmlns:a16="http://schemas.microsoft.com/office/drawing/2014/main" id="{582DAAF4-BC94-9183-10C8-4458E43E8DAF}"/>
              </a:ext>
            </a:extLst>
          </p:cNvPr>
          <p:cNvSpPr txBox="1"/>
          <p:nvPr/>
        </p:nvSpPr>
        <p:spPr>
          <a:xfrm>
            <a:off x="428739" y="6045081"/>
            <a:ext cx="8435280" cy="261610"/>
          </a:xfrm>
          <a:prstGeom prst="rect">
            <a:avLst/>
          </a:prstGeom>
          <a:noFill/>
        </p:spPr>
        <p:txBody>
          <a:bodyPr wrap="square" rtlCol="0">
            <a:spAutoFit/>
          </a:bodyPr>
          <a:lstStyle/>
          <a:p>
            <a:r>
              <a:rPr kumimoji="0" lang="fr-FR" altLang="fr-FR" sz="1100" b="1" i="1"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DECISION DU COMITE DE DIRECTION</a:t>
            </a:r>
            <a:endParaRPr lang="fr-FR" dirty="0"/>
          </a:p>
        </p:txBody>
      </p:sp>
      <p:graphicFrame>
        <p:nvGraphicFramePr>
          <p:cNvPr id="8" name="Tableau 7">
            <a:extLst>
              <a:ext uri="{FF2B5EF4-FFF2-40B4-BE49-F238E27FC236}">
                <a16:creationId xmlns:a16="http://schemas.microsoft.com/office/drawing/2014/main" id="{A5D2FC0C-55CB-D4A8-2DBF-E366404FE5C6}"/>
              </a:ext>
            </a:extLst>
          </p:cNvPr>
          <p:cNvGraphicFramePr>
            <a:graphicFrameLocks noGrp="1"/>
          </p:cNvGraphicFramePr>
          <p:nvPr>
            <p:extLst>
              <p:ext uri="{D42A27DB-BD31-4B8C-83A1-F6EECF244321}">
                <p14:modId xmlns:p14="http://schemas.microsoft.com/office/powerpoint/2010/main" val="222185183"/>
              </p:ext>
            </p:extLst>
          </p:nvPr>
        </p:nvGraphicFramePr>
        <p:xfrm>
          <a:off x="1115616" y="2885115"/>
          <a:ext cx="6628737" cy="1749930"/>
        </p:xfrm>
        <a:graphic>
          <a:graphicData uri="http://schemas.openxmlformats.org/drawingml/2006/table">
            <a:tbl>
              <a:tblPr firstRow="1" firstCol="1" bandRow="1"/>
              <a:tblGrid>
                <a:gridCol w="814358">
                  <a:extLst>
                    <a:ext uri="{9D8B030D-6E8A-4147-A177-3AD203B41FA5}">
                      <a16:colId xmlns:a16="http://schemas.microsoft.com/office/drawing/2014/main" val="2088432655"/>
                    </a:ext>
                  </a:extLst>
                </a:gridCol>
                <a:gridCol w="852635">
                  <a:extLst>
                    <a:ext uri="{9D8B030D-6E8A-4147-A177-3AD203B41FA5}">
                      <a16:colId xmlns:a16="http://schemas.microsoft.com/office/drawing/2014/main" val="2439070557"/>
                    </a:ext>
                  </a:extLst>
                </a:gridCol>
                <a:gridCol w="903352">
                  <a:extLst>
                    <a:ext uri="{9D8B030D-6E8A-4147-A177-3AD203B41FA5}">
                      <a16:colId xmlns:a16="http://schemas.microsoft.com/office/drawing/2014/main" val="1834293261"/>
                    </a:ext>
                  </a:extLst>
                </a:gridCol>
                <a:gridCol w="1474648">
                  <a:extLst>
                    <a:ext uri="{9D8B030D-6E8A-4147-A177-3AD203B41FA5}">
                      <a16:colId xmlns:a16="http://schemas.microsoft.com/office/drawing/2014/main" val="3471246071"/>
                    </a:ext>
                  </a:extLst>
                </a:gridCol>
                <a:gridCol w="666032">
                  <a:extLst>
                    <a:ext uri="{9D8B030D-6E8A-4147-A177-3AD203B41FA5}">
                      <a16:colId xmlns:a16="http://schemas.microsoft.com/office/drawing/2014/main" val="2691188190"/>
                    </a:ext>
                  </a:extLst>
                </a:gridCol>
                <a:gridCol w="931105">
                  <a:extLst>
                    <a:ext uri="{9D8B030D-6E8A-4147-A177-3AD203B41FA5}">
                      <a16:colId xmlns:a16="http://schemas.microsoft.com/office/drawing/2014/main" val="4177969416"/>
                    </a:ext>
                  </a:extLst>
                </a:gridCol>
                <a:gridCol w="986607">
                  <a:extLst>
                    <a:ext uri="{9D8B030D-6E8A-4147-A177-3AD203B41FA5}">
                      <a16:colId xmlns:a16="http://schemas.microsoft.com/office/drawing/2014/main" val="2407708436"/>
                    </a:ext>
                  </a:extLst>
                </a:gridCol>
              </a:tblGrid>
              <a:tr h="615893">
                <a:tc gridSpan="3">
                  <a:txBody>
                    <a:bodyPr/>
                    <a:lstStyle/>
                    <a:p>
                      <a:pPr algn="ctr">
                        <a:lnSpc>
                          <a:spcPct val="115000"/>
                        </a:lnSpc>
                        <a:tabLst>
                          <a:tab pos="5311140" algn="l"/>
                        </a:tabLst>
                      </a:pPr>
                      <a:r>
                        <a:rPr lang="fr-FR"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TRESTRAOU </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tabLst>
                          <a:tab pos="5311140" algn="l"/>
                        </a:tabLst>
                      </a:pPr>
                      <a:r>
                        <a:rPr lang="fr-FR" sz="1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(Centre Nautique - Palais des Congrès)</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tabLst>
                          <a:tab pos="5311140" algn="l"/>
                        </a:tabLst>
                      </a:pPr>
                      <a:r>
                        <a:rPr lang="fr-FR"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TRESTRIGNEL</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algn="ctr">
                        <a:lnSpc>
                          <a:spcPct val="115000"/>
                        </a:lnSpc>
                        <a:tabLst>
                          <a:tab pos="5311140" algn="l"/>
                        </a:tabLst>
                      </a:pPr>
                      <a:r>
                        <a:rPr lang="fr-FR"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TARIFS 2023</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a:lnSpc>
                          <a:spcPct val="115000"/>
                        </a:lnSpc>
                        <a:tabLst>
                          <a:tab pos="5311140" algn="l"/>
                        </a:tabLst>
                      </a:pPr>
                      <a:r>
                        <a:rPr lang="fr-FR"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TRESTRAOU</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tabLst>
                          <a:tab pos="5311140" algn="l"/>
                        </a:tabLst>
                      </a:pPr>
                      <a:r>
                        <a:rPr lang="fr-FR" sz="10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(Centre Nautique)</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83014353"/>
                  </a:ext>
                </a:extLst>
              </a:tr>
              <a:tr h="282795">
                <a:tc gridSpan="3">
                  <a:txBody>
                    <a:bodyPr/>
                    <a:lstStyle/>
                    <a:p>
                      <a:pPr algn="ctr">
                        <a:lnSpc>
                          <a:spcPct val="115000"/>
                        </a:lnSpc>
                        <a:tabLst>
                          <a:tab pos="5311140" algn="l"/>
                        </a:tabLst>
                      </a:pPr>
                      <a:r>
                        <a:rPr lang="fr-FR"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CABINE SIMPLE</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indent="1016000">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0000"/>
                    </a:solidFill>
                  </a:tcPr>
                </a:tc>
                <a:tc gridSpan="3">
                  <a:txBody>
                    <a:bodyPr/>
                    <a:lstStyle/>
                    <a:p>
                      <a:pPr algn="ctr">
                        <a:lnSpc>
                          <a:spcPct val="115000"/>
                        </a:lnSpc>
                        <a:tabLst>
                          <a:tab pos="5311140" algn="l"/>
                        </a:tabLst>
                      </a:pPr>
                      <a:r>
                        <a:rPr lang="fr-FR"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CABINE DOUBLE</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52436082"/>
                  </a:ext>
                </a:extLst>
              </a:tr>
              <a:tr h="282795">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Mois</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 jours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Semaine</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0000"/>
                    </a:solidFill>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Mois</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 jours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Semaine</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184577"/>
                  </a:ext>
                </a:extLst>
              </a:tr>
              <a:tr h="298506">
                <a:tc>
                  <a:txBody>
                    <a:bodyPr/>
                    <a:lstStyle/>
                    <a:p>
                      <a:pPr algn="ctr">
                        <a:lnSpc>
                          <a:spcPct val="115000"/>
                        </a:lnSpc>
                        <a:tabLst>
                          <a:tab pos="5311140" algn="l"/>
                        </a:tabLst>
                      </a:pPr>
                      <a:r>
                        <a:rPr lang="fr-FR"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79 €</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Juin / Septembre</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392261"/>
                  </a:ext>
                </a:extLst>
              </a:tr>
              <a:tr h="269941">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Juillet / Août</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173 €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tabLst>
                          <a:tab pos="5311140" algn="l"/>
                        </a:tabLst>
                      </a:pPr>
                      <a:r>
                        <a:rPr lang="fr-FR"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65 €</a:t>
                      </a:r>
                      <a:endParaRPr lang="fr-F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959295"/>
                  </a:ext>
                </a:extLst>
              </a:tr>
            </a:tbl>
          </a:graphicData>
        </a:graphic>
      </p:graphicFrame>
      <p:graphicFrame>
        <p:nvGraphicFramePr>
          <p:cNvPr id="9" name="Tableau 8">
            <a:extLst>
              <a:ext uri="{FF2B5EF4-FFF2-40B4-BE49-F238E27FC236}">
                <a16:creationId xmlns:a16="http://schemas.microsoft.com/office/drawing/2014/main" id="{63E19DCD-2D34-F8F3-023F-E7A0BB270EBB}"/>
              </a:ext>
            </a:extLst>
          </p:cNvPr>
          <p:cNvGraphicFramePr>
            <a:graphicFrameLocks noGrp="1"/>
          </p:cNvGraphicFramePr>
          <p:nvPr>
            <p:extLst>
              <p:ext uri="{D42A27DB-BD31-4B8C-83A1-F6EECF244321}">
                <p14:modId xmlns:p14="http://schemas.microsoft.com/office/powerpoint/2010/main" val="1954447998"/>
              </p:ext>
            </p:extLst>
          </p:nvPr>
        </p:nvGraphicFramePr>
        <p:xfrm>
          <a:off x="395536" y="2283395"/>
          <a:ext cx="6902424" cy="585026"/>
        </p:xfrm>
        <a:graphic>
          <a:graphicData uri="http://schemas.openxmlformats.org/drawingml/2006/table">
            <a:tbl>
              <a:tblPr firstRow="1" firstCol="1" bandRow="1"/>
              <a:tblGrid>
                <a:gridCol w="2734923">
                  <a:extLst>
                    <a:ext uri="{9D8B030D-6E8A-4147-A177-3AD203B41FA5}">
                      <a16:colId xmlns:a16="http://schemas.microsoft.com/office/drawing/2014/main" val="3444097576"/>
                    </a:ext>
                  </a:extLst>
                </a:gridCol>
                <a:gridCol w="1432578">
                  <a:extLst>
                    <a:ext uri="{9D8B030D-6E8A-4147-A177-3AD203B41FA5}">
                      <a16:colId xmlns:a16="http://schemas.microsoft.com/office/drawing/2014/main" val="2906755300"/>
                    </a:ext>
                  </a:extLst>
                </a:gridCol>
                <a:gridCol w="2734923">
                  <a:extLst>
                    <a:ext uri="{9D8B030D-6E8A-4147-A177-3AD203B41FA5}">
                      <a16:colId xmlns:a16="http://schemas.microsoft.com/office/drawing/2014/main" val="2954841188"/>
                    </a:ext>
                  </a:extLst>
                </a:gridCol>
              </a:tblGrid>
              <a:tr h="177538">
                <a:tc>
                  <a:txBody>
                    <a:bodyPr/>
                    <a:lstStyle/>
                    <a:p>
                      <a:pPr>
                        <a:lnSpc>
                          <a:spcPct val="115000"/>
                        </a:lnSpc>
                      </a:pPr>
                      <a:r>
                        <a:rPr lang="fr-FR" sz="1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tc gridSpan="2">
                  <a:txBody>
                    <a:bodyPr/>
                    <a:lstStyle/>
                    <a:p>
                      <a:pPr>
                        <a:lnSpc>
                          <a:spcPct val="115000"/>
                        </a:lnSpc>
                      </a:pPr>
                      <a:endParaRPr lang="fr-FR" sz="1100">
                        <a:effectLst/>
                        <a:latin typeface="Calibri" panose="020F0502020204030204" pitchFamily="34" charset="0"/>
                        <a:cs typeface="Times New Roman" panose="02020603050405020304" pitchFamily="18" charset="0"/>
                      </a:endParaRPr>
                    </a:p>
                  </a:txBody>
                  <a:tcPr marL="43484" marR="43484" marT="0" marB="0" anchor="ctr">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942253394"/>
                  </a:ext>
                </a:extLst>
              </a:tr>
              <a:tr h="394770">
                <a:tc gridSpan="2">
                  <a:txBody>
                    <a:bodyPr/>
                    <a:lstStyle/>
                    <a:p>
                      <a:pPr algn="just">
                        <a:lnSpc>
                          <a:spcPct val="115000"/>
                        </a:lnSpc>
                        <a:tabLst>
                          <a:tab pos="5311140" algn="l"/>
                        </a:tabLst>
                      </a:pPr>
                      <a:r>
                        <a:rPr lang="fr-FR"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tabLst>
                          <a:tab pos="5311140" algn="l"/>
                        </a:tabLst>
                      </a:pPr>
                      <a:r>
                        <a:rPr lang="fr-FR"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484" marR="43484" marT="0" marB="0" anchor="ctr">
                    <a:lnL>
                      <a:noFill/>
                    </a:lnL>
                    <a:lnR>
                      <a:noFill/>
                    </a:lnR>
                    <a:lnT>
                      <a:noFill/>
                    </a:lnT>
                    <a:lnB>
                      <a:noFill/>
                    </a:lnB>
                  </a:tcPr>
                </a:tc>
                <a:tc hMerge="1">
                  <a:txBody>
                    <a:bodyPr/>
                    <a:lstStyle/>
                    <a:p>
                      <a:endParaRPr lang="fr-FR"/>
                    </a:p>
                  </a:txBody>
                  <a:tcPr/>
                </a:tc>
                <a:tc>
                  <a:txBody>
                    <a:bodyPr/>
                    <a:lstStyle/>
                    <a:p>
                      <a:pPr>
                        <a:lnSpc>
                          <a:spcPct val="115000"/>
                        </a:lnSpc>
                      </a:pPr>
                      <a:r>
                        <a:rPr lang="fr-FR" sz="1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273903777"/>
                  </a:ext>
                </a:extLst>
              </a:tr>
            </a:tbl>
          </a:graphicData>
        </a:graphic>
      </p:graphicFrame>
      <p:sp>
        <p:nvSpPr>
          <p:cNvPr id="11" name="Rectangle 1">
            <a:extLst>
              <a:ext uri="{FF2B5EF4-FFF2-40B4-BE49-F238E27FC236}">
                <a16:creationId xmlns:a16="http://schemas.microsoft.com/office/drawing/2014/main" id="{2B773CA7-EA7C-5C7C-DB6D-050CF62A979F}"/>
              </a:ext>
            </a:extLst>
          </p:cNvPr>
          <p:cNvSpPr>
            <a:spLocks noChangeArrowheads="1"/>
          </p:cNvSpPr>
          <p:nvPr/>
        </p:nvSpPr>
        <p:spPr bwMode="auto">
          <a:xfrm>
            <a:off x="395536" y="983999"/>
            <a:ext cx="7992888"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1pPr>
            <a:lvl2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2pPr>
            <a:lvl3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3pPr>
            <a:lvl4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4pPr>
            <a:lvl5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5pPr>
            <a:lvl6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6pPr>
            <a:lvl7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7pPr>
            <a:lvl8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8pPr>
            <a:lvl9pPr eaLnBrk="0" fontAlgn="base" hangingPunct="0">
              <a:spcBef>
                <a:spcPct val="0"/>
              </a:spcBef>
              <a:spcAft>
                <a:spcPct val="0"/>
              </a:spcAft>
              <a:tabLst>
                <a:tab pos="809625" algn="l"/>
                <a:tab pos="5829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09625" algn="l"/>
                <a:tab pos="5829300" algn="l"/>
              </a:tabLst>
            </a:pPr>
            <a:r>
              <a:rPr lang="fr-FR" altLang="fr-FR" sz="1200" dirty="0">
                <a:cs typeface="Arial" panose="020B0604020202020204" pitchFamily="34" charset="0"/>
              </a:rPr>
              <a:t>Le Président de l’Office de Tourisme propose aux Membres du Comité de Direction de fixer pour 2023, les tarifs T.T.C. des cabines de bains exposés ci-dessous et correspondant</a:t>
            </a:r>
            <a:r>
              <a:rPr kumimoji="0" lang="fr-FR" altLang="fr-FR"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à une augmentation de 7 % :</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Pour 4 mois de location : Rabais de 50 % en juin et septembre </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 caution des clés des cabines est fixée à 20.00 €. </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Cette somme est restituée aux clients dès le retour des clés.</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 location est établie par unité hebdomadaire (7 jours). </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 journée supplémentaire est comptabilisée par unité semaine.</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Les locations se font du samedi (14 h) au samedi suivant (10 h)</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809625" algn="l"/>
                <a:tab pos="5829300" algn="l"/>
              </a:tabLst>
            </a:pPr>
            <a:r>
              <a:rPr kumimoji="0" lang="fr-FR" altLang="fr-FR"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Pour information, l’attribution des cabines de bains se fait par ordre d’arrivée des bulletins de réservation</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59CAA3A7-FB29-97FC-2266-3EAE8A0091EB}"/>
              </a:ext>
            </a:extLst>
          </p:cNvPr>
          <p:cNvSpPr txBox="1"/>
          <p:nvPr/>
        </p:nvSpPr>
        <p:spPr>
          <a:xfrm>
            <a:off x="428738" y="5099814"/>
            <a:ext cx="7886505"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809625" algn="l"/>
                <a:tab pos="5829300" algn="l"/>
              </a:tabLst>
            </a:pPr>
            <a:r>
              <a:rPr kumimoji="0" lang="fr-FR" altLang="fr-FR" sz="11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Pour répondre à une demande, l’Office de Tourisme propose d’ouvrir quelques cabines Plage de Trestraou (Côté CNPG) - Du 1</a:t>
            </a:r>
            <a:r>
              <a:rPr kumimoji="0" lang="fr-FR" altLang="fr-FR" sz="1100" b="0"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er</a:t>
            </a:r>
            <a:r>
              <a:rPr kumimoji="0" lang="fr-FR" altLang="fr-FR" sz="11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janvier au 31 mai 2023 et du 1</a:t>
            </a:r>
            <a:r>
              <a:rPr kumimoji="0" lang="fr-FR" altLang="fr-FR" sz="1100" b="0"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er</a:t>
            </a:r>
            <a:r>
              <a:rPr kumimoji="0" lang="fr-FR" altLang="fr-FR" sz="11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octobre au 3 décembre 2023 et propose un tarif unique au mois à 60 €.</a:t>
            </a:r>
            <a:endParaRPr kumimoji="0" lang="fr-FR" altLang="fr-FR" sz="1100" b="0" i="0" u="none" strike="noStrike" cap="none" normalizeH="0" baseline="0" dirty="0">
              <a:ln>
                <a:noFill/>
              </a:ln>
              <a:solidFill>
                <a:schemeClr val="tx1"/>
              </a:solidFill>
              <a:effectLst/>
            </a:endParaRPr>
          </a:p>
          <a:p>
            <a:endParaRPr lang="fr-FR" dirty="0"/>
          </a:p>
        </p:txBody>
      </p:sp>
    </p:spTree>
    <p:extLst>
      <p:ext uri="{BB962C8B-B14F-4D97-AF65-F5344CB8AC3E}">
        <p14:creationId xmlns:p14="http://schemas.microsoft.com/office/powerpoint/2010/main" val="1142969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just">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	                            PRIX DE VENTE BOUTIQUE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4" name="ZoneTexte 3">
            <a:extLst>
              <a:ext uri="{FF2B5EF4-FFF2-40B4-BE49-F238E27FC236}">
                <a16:creationId xmlns:a16="http://schemas.microsoft.com/office/drawing/2014/main" id="{47281238-1505-1447-5D67-773CC969603E}"/>
              </a:ext>
            </a:extLst>
          </p:cNvPr>
          <p:cNvSpPr txBox="1"/>
          <p:nvPr/>
        </p:nvSpPr>
        <p:spPr>
          <a:xfrm>
            <a:off x="457200" y="1196752"/>
            <a:ext cx="8075240" cy="646331"/>
          </a:xfrm>
          <a:prstGeom prst="rect">
            <a:avLst/>
          </a:prstGeom>
          <a:noFill/>
        </p:spPr>
        <p:txBody>
          <a:bodyPr wrap="square" rtlCol="0">
            <a:spAutoFit/>
          </a:bodyPr>
          <a:lstStyle/>
          <a:p>
            <a:r>
              <a:rPr lang="fr-FR" sz="1200" dirty="0">
                <a:effectLst/>
                <a:latin typeface="Arial" panose="020B0604020202020204" pitchFamily="34" charset="0"/>
                <a:ea typeface="Times New Roman" panose="02020603050405020304" pitchFamily="18" charset="0"/>
              </a:rPr>
              <a:t>Le Président explique aux Membres du Comité de Direction que l'Office de Tourisme met à la disposition de ses visiteurs dans le cadre de sa boutique, différents articles de publicité et de promotion et propose d'adopter la tarification T.T.C. 2023 ci-dessous : </a:t>
            </a:r>
            <a:endParaRPr lang="fr-FR" dirty="0"/>
          </a:p>
        </p:txBody>
      </p:sp>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7" name="Image 16">
            <a:extLst>
              <a:ext uri="{FF2B5EF4-FFF2-40B4-BE49-F238E27FC236}">
                <a16:creationId xmlns:a16="http://schemas.microsoft.com/office/drawing/2014/main" id="{DA9072BC-CC88-7293-1F98-3398CE30BA80}"/>
              </a:ext>
            </a:extLst>
          </p:cNvPr>
          <p:cNvPicPr>
            <a:picLocks noChangeAspect="1"/>
          </p:cNvPicPr>
          <p:nvPr/>
        </p:nvPicPr>
        <p:blipFill>
          <a:blip r:embed="rId6"/>
          <a:stretch>
            <a:fillRect/>
          </a:stretch>
        </p:blipFill>
        <p:spPr>
          <a:xfrm>
            <a:off x="468742" y="1868780"/>
            <a:ext cx="3997575" cy="3216052"/>
          </a:xfrm>
          <a:prstGeom prst="rect">
            <a:avLst/>
          </a:prstGeom>
        </p:spPr>
      </p:pic>
      <p:pic>
        <p:nvPicPr>
          <p:cNvPr id="19" name="Image 18">
            <a:extLst>
              <a:ext uri="{FF2B5EF4-FFF2-40B4-BE49-F238E27FC236}">
                <a16:creationId xmlns:a16="http://schemas.microsoft.com/office/drawing/2014/main" id="{CB056CD8-F3DE-CCD5-CE62-0B7D6897363E}"/>
              </a:ext>
            </a:extLst>
          </p:cNvPr>
          <p:cNvPicPr>
            <a:picLocks noChangeAspect="1"/>
          </p:cNvPicPr>
          <p:nvPr/>
        </p:nvPicPr>
        <p:blipFill>
          <a:blip r:embed="rId7"/>
          <a:stretch>
            <a:fillRect/>
          </a:stretch>
        </p:blipFill>
        <p:spPr>
          <a:xfrm>
            <a:off x="4460002" y="2092189"/>
            <a:ext cx="4257653" cy="2810411"/>
          </a:xfrm>
          <a:prstGeom prst="rect">
            <a:avLst/>
          </a:prstGeom>
        </p:spPr>
      </p:pic>
      <p:sp>
        <p:nvSpPr>
          <p:cNvPr id="22" name="ZoneTexte 21">
            <a:extLst>
              <a:ext uri="{FF2B5EF4-FFF2-40B4-BE49-F238E27FC236}">
                <a16:creationId xmlns:a16="http://schemas.microsoft.com/office/drawing/2014/main" id="{96512930-6E9E-573D-19F0-1EA54DE095EF}"/>
              </a:ext>
            </a:extLst>
          </p:cNvPr>
          <p:cNvSpPr txBox="1"/>
          <p:nvPr/>
        </p:nvSpPr>
        <p:spPr>
          <a:xfrm>
            <a:off x="432628" y="5126009"/>
            <a:ext cx="8254171" cy="1384995"/>
          </a:xfrm>
          <a:prstGeom prst="rect">
            <a:avLst/>
          </a:prstGeom>
          <a:noFill/>
        </p:spPr>
        <p:txBody>
          <a:bodyPr wrap="square" rtlCol="0">
            <a:spAutoFit/>
          </a:bodyPr>
          <a:lstStyle/>
          <a:p>
            <a:pPr algn="just">
              <a:tabLst>
                <a:tab pos="5486400" algn="l"/>
              </a:tabLst>
            </a:pPr>
            <a:r>
              <a:rPr lang="fr-FR" sz="1200" dirty="0">
                <a:effectLst/>
                <a:latin typeface="Arial" panose="020B0604020202020204" pitchFamily="34" charset="0"/>
                <a:ea typeface="Times New Roman" panose="02020603050405020304" pitchFamily="18" charset="0"/>
              </a:rPr>
              <a:t>Le Président précise que l'Office de Tourisme est sollicité pour vendre des articles de promotion, dont les tarifs ne sont fixés qu'à l'occasion des dépôts à l'Office de Tourisme.</a:t>
            </a:r>
            <a:endParaRPr lang="fr-FR" sz="1200" dirty="0">
              <a:effectLst/>
              <a:latin typeface="Times New Roman" panose="02020603050405020304" pitchFamily="18" charset="0"/>
              <a:ea typeface="Times New Roman" panose="02020603050405020304" pitchFamily="18" charset="0"/>
            </a:endParaRPr>
          </a:p>
          <a:p>
            <a:pPr algn="just">
              <a:tabLst>
                <a:tab pos="5486400" algn="l"/>
              </a:tabLst>
            </a:pP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5486400" algn="l"/>
              </a:tabLst>
            </a:pPr>
            <a:r>
              <a:rPr lang="fr-FR" sz="1200" dirty="0">
                <a:effectLst/>
                <a:latin typeface="Arial" panose="020B0604020202020204" pitchFamily="34" charset="0"/>
                <a:ea typeface="Times New Roman" panose="02020603050405020304" pitchFamily="18" charset="0"/>
              </a:rPr>
              <a:t>Le Président informe aussi que l’Office de Tourisme fait la vente de la billetterie « TILT » (transport bus + macareux) - Carnet de 10 tickets (Plein tarif et Tarif réduit) - Carte hebdomadaire - Carte mensuelle (Plein tarif et Tarif réduit). </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none" strike="noStrike"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200" b="1" i="1" u="sng" dirty="0">
                <a:effectLst/>
                <a:latin typeface="Arial" panose="020B0604020202020204" pitchFamily="34" charset="0"/>
                <a:ea typeface="Times New Roman" panose="02020603050405020304" pitchFamily="18" charset="0"/>
              </a:rPr>
              <a:t>DECISION DU COMITE DE DIRECTION</a:t>
            </a:r>
            <a:endParaRPr lang="fr-FR" dirty="0"/>
          </a:p>
        </p:txBody>
      </p:sp>
    </p:spTree>
    <p:extLst>
      <p:ext uri="{BB962C8B-B14F-4D97-AF65-F5344CB8AC3E}">
        <p14:creationId xmlns:p14="http://schemas.microsoft.com/office/powerpoint/2010/main" val="282340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algn="ctr">
              <a:tabLst>
                <a:tab pos="990600" algn="l"/>
                <a:tab pos="6057900" algn="l"/>
              </a:tabLst>
            </a:pPr>
            <a:r>
              <a:rPr lang="fr-FR" sz="1800" b="1" dirty="0">
                <a:solidFill>
                  <a:schemeClr val="bg1"/>
                </a:solidFill>
                <a:effectLst/>
                <a:latin typeface="Arial" panose="020B0604020202020204" pitchFamily="34" charset="0"/>
                <a:ea typeface="Times New Roman" panose="02020603050405020304" pitchFamily="18" charset="0"/>
              </a:rPr>
              <a:t>ADHESIONS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ZoneTexte 1">
            <a:extLst>
              <a:ext uri="{FF2B5EF4-FFF2-40B4-BE49-F238E27FC236}">
                <a16:creationId xmlns:a16="http://schemas.microsoft.com/office/drawing/2014/main" id="{36F8BFD8-68A4-0E6D-CDC0-F9C517DA2E23}"/>
              </a:ext>
            </a:extLst>
          </p:cNvPr>
          <p:cNvSpPr txBox="1"/>
          <p:nvPr/>
        </p:nvSpPr>
        <p:spPr>
          <a:xfrm>
            <a:off x="233772" y="1285674"/>
            <a:ext cx="8712968" cy="3447098"/>
          </a:xfrm>
          <a:prstGeom prst="rect">
            <a:avLst/>
          </a:prstGeom>
          <a:noFill/>
        </p:spPr>
        <p:txBody>
          <a:bodyPr wrap="square" rtlCol="0">
            <a:spAutoFit/>
          </a:bodyPr>
          <a:lstStyle/>
          <a:p>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lgn="just">
              <a:tabLst>
                <a:tab pos="6057900" algn="l"/>
              </a:tabLst>
            </a:pPr>
            <a:r>
              <a:rPr lang="fr-FR" sz="1400" dirty="0">
                <a:effectLst/>
                <a:latin typeface="Arial" panose="020B0604020202020204" pitchFamily="34" charset="0"/>
                <a:ea typeface="Times New Roman" panose="02020603050405020304" pitchFamily="18" charset="0"/>
              </a:rPr>
              <a:t>Le Président rappelle que l'Office de Tourisme prévoit à l'article 658 un partenariat avec différents organismes et propose aux Membres du Comité de Direction d’adhérer en 2023 à :</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ADN Tourisme  </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Offices de Tourisme de Bretagne - Fédération Régionale</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Association Sensation Bretagne</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Côtes d’Armor Destination</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Comité Régional du Tourisme</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3383915" algn="l"/>
                <a:tab pos="4176395" algn="l"/>
                <a:tab pos="60579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400" b="1" i="1" u="sng" dirty="0">
                <a:effectLst/>
                <a:latin typeface="Arial" panose="020B0604020202020204" pitchFamily="34" charset="0"/>
                <a:ea typeface="Times New Roman" panose="02020603050405020304" pitchFamily="18" charset="0"/>
              </a:rPr>
              <a:t>DECISION DU COMITE DE DIRECTION</a:t>
            </a:r>
            <a:endParaRPr lang="fr-FR" sz="1400" dirty="0">
              <a:effectLst/>
              <a:latin typeface="Times New Roman" panose="02020603050405020304" pitchFamily="18" charset="0"/>
              <a:ea typeface="Times New Roman" panose="02020603050405020304" pitchFamily="18" charset="0"/>
            </a:endParaRPr>
          </a:p>
          <a:p>
            <a:pPr algn="just">
              <a:tabLst>
                <a:tab pos="810260" algn="l"/>
                <a:tab pos="5829300" algn="l"/>
              </a:tabLst>
            </a:pPr>
            <a:r>
              <a:rPr lang="fr-FR" sz="1400" b="1" i="1" u="none" strike="noStrike"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82759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21377" y="260648"/>
            <a:ext cx="9180512" cy="577236"/>
          </a:xfrm>
          <a:prstGeom prst="rect">
            <a:avLst/>
          </a:prstGeom>
          <a:solidFill>
            <a:schemeClr val="tx1"/>
          </a:solidFill>
        </p:spPr>
        <p:txBody>
          <a:bodyPr anchor="ctr">
            <a:normAutofit/>
          </a:bodyPr>
          <a:lstStyle/>
          <a:p>
            <a:pPr algn="ctr">
              <a:tabLst>
                <a:tab pos="990600" algn="l"/>
                <a:tab pos="6057900" algn="l"/>
              </a:tabLst>
            </a:pPr>
            <a:r>
              <a:rPr lang="fr-FR" sz="1600" b="1" dirty="0">
                <a:solidFill>
                  <a:schemeClr val="bg1"/>
                </a:solidFill>
                <a:latin typeface="Arial" panose="020B0604020202020204" pitchFamily="34" charset="0"/>
                <a:ea typeface="Times New Roman" panose="02020603050405020304" pitchFamily="18" charset="0"/>
              </a:rPr>
              <a:t>ADMISSION EN NON-VALEUR DE TITRES DE RECETTES</a:t>
            </a:r>
            <a:endParaRPr lang="fr-FR" sz="16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ZoneTexte 3">
            <a:extLst>
              <a:ext uri="{FF2B5EF4-FFF2-40B4-BE49-F238E27FC236}">
                <a16:creationId xmlns:a16="http://schemas.microsoft.com/office/drawing/2014/main" id="{FCD7639F-957B-889D-6D15-800EA938CC7A}"/>
              </a:ext>
            </a:extLst>
          </p:cNvPr>
          <p:cNvSpPr txBox="1"/>
          <p:nvPr/>
        </p:nvSpPr>
        <p:spPr>
          <a:xfrm>
            <a:off x="287524" y="1772816"/>
            <a:ext cx="8568952" cy="1877437"/>
          </a:xfrm>
          <a:prstGeom prst="rect">
            <a:avLst/>
          </a:prstGeom>
          <a:noFill/>
        </p:spPr>
        <p:txBody>
          <a:bodyPr wrap="square" rtlCol="0">
            <a:spAutoFit/>
          </a:bodyPr>
          <a:lstStyle/>
          <a:p>
            <a:pPr algn="just">
              <a:tabLst>
                <a:tab pos="3383915" algn="l"/>
                <a:tab pos="4176395" algn="l"/>
                <a:tab pos="5829300" algn="l"/>
              </a:tabLst>
            </a:pPr>
            <a:r>
              <a:rPr lang="fr-FR" sz="1400" dirty="0">
                <a:effectLst/>
                <a:latin typeface="Arial" panose="020B0604020202020204" pitchFamily="34" charset="0"/>
                <a:ea typeface="Times New Roman" panose="02020603050405020304" pitchFamily="18" charset="0"/>
              </a:rPr>
              <a:t>Le Président de l'Office de Tourisme propose aux Membres du Comité de Direction d'admettre en non-valeur des titres de recettes présentés par Madame La Comptable Public pour un montant de </a:t>
            </a:r>
            <a:r>
              <a:rPr lang="fr-FR" sz="1400" b="1" dirty="0">
                <a:effectLst/>
                <a:latin typeface="Arial" panose="020B0604020202020204" pitchFamily="34" charset="0"/>
                <a:ea typeface="Times New Roman" panose="02020603050405020304" pitchFamily="18" charset="0"/>
              </a:rPr>
              <a:t>QUATRE CENT CINQUANTE TROIS EUROS ET SOIXANTE-DIX CENTIMES</a:t>
            </a:r>
            <a:r>
              <a:rPr lang="fr-FR" sz="1400" dirty="0">
                <a:effectLst/>
                <a:latin typeface="Arial" panose="020B0604020202020204" pitchFamily="34" charset="0"/>
                <a:ea typeface="Times New Roman" panose="02020603050405020304" pitchFamily="18" charset="0"/>
              </a:rPr>
              <a:t> en 2022</a:t>
            </a:r>
            <a:endParaRPr lang="fr-FR" sz="1400" dirty="0">
              <a:effectLst/>
              <a:latin typeface="Times New Roman" panose="02020603050405020304" pitchFamily="18" charset="0"/>
              <a:ea typeface="Times New Roman" panose="02020603050405020304" pitchFamily="18" charset="0"/>
            </a:endParaRPr>
          </a:p>
          <a:p>
            <a:pPr algn="just">
              <a:tabLst>
                <a:tab pos="58293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58293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tabLst>
                <a:tab pos="5829300" algn="l"/>
              </a:tabLst>
            </a:pP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r>
              <a:rPr lang="fr-FR" sz="1400" b="1" i="1" u="sng" dirty="0">
                <a:effectLst/>
                <a:latin typeface="Arial" panose="020B0604020202020204" pitchFamily="34" charset="0"/>
                <a:ea typeface="Times New Roman" panose="02020603050405020304" pitchFamily="18" charset="0"/>
              </a:rPr>
              <a:t>D</a:t>
            </a:r>
            <a:r>
              <a:rPr lang="fr-FR" sz="1400" b="1" i="1" u="sng" kern="1400" dirty="0">
                <a:effectLst/>
                <a:latin typeface="Arial" panose="020B0604020202020204" pitchFamily="34" charset="0"/>
                <a:ea typeface="Calibri" panose="020F0502020204030204" pitchFamily="34" charset="0"/>
              </a:rPr>
              <a:t>É</a:t>
            </a:r>
            <a:r>
              <a:rPr lang="fr-FR" sz="1400" b="1" i="1" u="sng" dirty="0">
                <a:effectLst/>
                <a:latin typeface="Arial" panose="020B0604020202020204" pitchFamily="34" charset="0"/>
                <a:ea typeface="Times New Roman" panose="02020603050405020304" pitchFamily="18" charset="0"/>
              </a:rPr>
              <a:t>CISION DU COMIT</a:t>
            </a:r>
            <a:r>
              <a:rPr lang="fr-FR" sz="1400" b="1" i="1" u="sng" kern="1400" dirty="0">
                <a:effectLst/>
                <a:latin typeface="Arial" panose="020B0604020202020204" pitchFamily="34" charset="0"/>
                <a:ea typeface="Calibri" panose="020F0502020204030204" pitchFamily="34" charset="0"/>
              </a:rPr>
              <a:t>É</a:t>
            </a:r>
            <a:r>
              <a:rPr lang="fr-FR" sz="1400" b="1" i="1" u="sng" dirty="0">
                <a:effectLst/>
                <a:latin typeface="Arial" panose="020B0604020202020204" pitchFamily="34" charset="0"/>
                <a:ea typeface="Times New Roman" panose="02020603050405020304" pitchFamily="18" charset="0"/>
              </a:rPr>
              <a:t> DE DIRECTION</a:t>
            </a:r>
            <a:endParaRPr lang="fr-FR" sz="1400" dirty="0">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1348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a:off x="0" y="-154570"/>
            <a:ext cx="107504" cy="7012570"/>
          </a:xfrm>
          <a:prstGeom prst="rect">
            <a:avLst/>
          </a:prstGeom>
          <a:noFill/>
          <a:ln w="9525">
            <a:noFill/>
            <a:miter lim="800000"/>
            <a:headEnd/>
            <a:tailEnd/>
          </a:ln>
        </p:spPr>
      </p:pic>
      <p:sp>
        <p:nvSpPr>
          <p:cNvPr id="8" name="Titre 1">
            <a:extLst>
              <a:ext uri="{FF2B5EF4-FFF2-40B4-BE49-F238E27FC236}">
                <a16:creationId xmlns:a16="http://schemas.microsoft.com/office/drawing/2014/main" id="{6E2F9759-976A-4560-B4D3-3A72BF5AA199}"/>
              </a:ext>
            </a:extLst>
          </p:cNvPr>
          <p:cNvSpPr txBox="1">
            <a:spLocks/>
          </p:cNvSpPr>
          <p:nvPr/>
        </p:nvSpPr>
        <p:spPr>
          <a:xfrm>
            <a:off x="0" y="276934"/>
            <a:ext cx="9180512" cy="577236"/>
          </a:xfrm>
          <a:prstGeom prst="rect">
            <a:avLst/>
          </a:prstGeom>
          <a:solidFill>
            <a:schemeClr val="tx1"/>
          </a:solidFill>
        </p:spPr>
        <p:txBody>
          <a:bodyPr anchor="ctr">
            <a:normAutofit/>
          </a:bodyPr>
          <a:lstStyle/>
          <a:p>
            <a:pPr lvl="1" algn="just">
              <a:tabLst>
                <a:tab pos="990600" algn="l"/>
                <a:tab pos="6057900" algn="l"/>
              </a:tabLst>
            </a:pPr>
            <a:r>
              <a:rPr lang="fr-FR" b="1" dirty="0">
                <a:effectLst/>
                <a:latin typeface="Arial" panose="020B0604020202020204" pitchFamily="34" charset="0"/>
                <a:ea typeface="Times New Roman" panose="02020603050405020304" pitchFamily="18" charset="0"/>
              </a:rPr>
              <a:t>PRIX DE VENTE 2023 DES </a:t>
            </a:r>
            <a:r>
              <a:rPr lang="fr-FR" b="1" dirty="0">
                <a:solidFill>
                  <a:schemeClr val="bg1"/>
                </a:solidFill>
                <a:effectLst/>
                <a:latin typeface="Arial" panose="020B0604020202020204" pitchFamily="34" charset="0"/>
                <a:ea typeface="Times New Roman" panose="02020603050405020304" pitchFamily="18" charset="0"/>
              </a:rPr>
              <a:t>PLAN</a:t>
            </a:r>
            <a:r>
              <a:rPr lang="fr-FR" b="1" dirty="0">
                <a:solidFill>
                  <a:srgbClr val="FF0066"/>
                </a:solidFill>
                <a:effectLst/>
                <a:latin typeface="Arial" panose="020B0604020202020204" pitchFamily="34" charset="0"/>
                <a:ea typeface="Times New Roman" panose="02020603050405020304" pitchFamily="18" charset="0"/>
              </a:rPr>
              <a:t> </a:t>
            </a:r>
            <a:r>
              <a:rPr lang="fr-FR" b="1" dirty="0">
                <a:solidFill>
                  <a:schemeClr val="bg1"/>
                </a:solidFill>
                <a:effectLst/>
                <a:latin typeface="Arial" panose="020B0604020202020204" pitchFamily="34" charset="0"/>
                <a:ea typeface="Times New Roman" panose="02020603050405020304" pitchFamily="18" charset="0"/>
              </a:rPr>
              <a:t>D’ACTION 2023</a:t>
            </a:r>
            <a:endParaRPr lang="fr-FR" sz="2800" b="1" dirty="0">
              <a:solidFill>
                <a:schemeClr val="bg1"/>
              </a:solidFill>
              <a:latin typeface="Eurostile" pitchFamily="34" charset="0"/>
              <a:cs typeface="Arial" pitchFamily="34" charset="0"/>
            </a:endParaRPr>
          </a:p>
        </p:txBody>
      </p:sp>
      <p:pic>
        <p:nvPicPr>
          <p:cNvPr id="9" name="Image 8" descr="rose_sans_pg_sansCopyright_2019.png">
            <a:extLst>
              <a:ext uri="{FF2B5EF4-FFF2-40B4-BE49-F238E27FC236}">
                <a16:creationId xmlns:a16="http://schemas.microsoft.com/office/drawing/2014/main" id="{A4E47680-9B28-4A02-BF29-0ACB1FDDD091}"/>
              </a:ext>
            </a:extLst>
          </p:cNvPr>
          <p:cNvPicPr>
            <a:picLocks noChangeAspect="1"/>
          </p:cNvPicPr>
          <p:nvPr/>
        </p:nvPicPr>
        <p:blipFill>
          <a:blip r:embed="rId4" cstate="print"/>
          <a:stretch>
            <a:fillRect/>
          </a:stretch>
        </p:blipFill>
        <p:spPr>
          <a:xfrm>
            <a:off x="8315244" y="6236140"/>
            <a:ext cx="577236" cy="577236"/>
          </a:xfrm>
          <a:prstGeom prst="rect">
            <a:avLst/>
          </a:prstGeom>
        </p:spPr>
      </p:pic>
      <p:pic>
        <p:nvPicPr>
          <p:cNvPr id="10" name="Picture 4">
            <a:extLst>
              <a:ext uri="{FF2B5EF4-FFF2-40B4-BE49-F238E27FC236}">
                <a16:creationId xmlns:a16="http://schemas.microsoft.com/office/drawing/2014/main" id="{967113BB-3894-477B-985B-774AE4BCBA8E}"/>
              </a:ext>
            </a:extLst>
          </p:cNvPr>
          <p:cNvPicPr>
            <a:picLocks noChangeAspect="1" noChangeArrowheads="1"/>
          </p:cNvPicPr>
          <p:nvPr/>
        </p:nvPicPr>
        <p:blipFill>
          <a:blip r:embed="rId5" cstate="print"/>
          <a:srcRect/>
          <a:stretch>
            <a:fillRect/>
          </a:stretch>
        </p:blipFill>
        <p:spPr bwMode="auto">
          <a:xfrm>
            <a:off x="3494252" y="6546388"/>
            <a:ext cx="2304256" cy="246256"/>
          </a:xfrm>
          <a:prstGeom prst="rect">
            <a:avLst/>
          </a:prstGeom>
          <a:noFill/>
          <a:ln w="9525">
            <a:noFill/>
            <a:miter lim="800000"/>
            <a:headEnd/>
            <a:tailEnd/>
          </a:ln>
        </p:spPr>
      </p:pic>
      <p:sp>
        <p:nvSpPr>
          <p:cNvPr id="6" name="Rectangle 2">
            <a:extLst>
              <a:ext uri="{FF2B5EF4-FFF2-40B4-BE49-F238E27FC236}">
                <a16:creationId xmlns:a16="http://schemas.microsoft.com/office/drawing/2014/main" id="{1866996C-FF2F-BECE-154F-3D58B48D0ECD}"/>
              </a:ext>
            </a:extLst>
          </p:cNvPr>
          <p:cNvSpPr>
            <a:spLocks noChangeArrowheads="1"/>
          </p:cNvSpPr>
          <p:nvPr/>
        </p:nvSpPr>
        <p:spPr bwMode="auto">
          <a:xfrm>
            <a:off x="1342747" y="18585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ZoneTexte 10">
            <a:extLst>
              <a:ext uri="{FF2B5EF4-FFF2-40B4-BE49-F238E27FC236}">
                <a16:creationId xmlns:a16="http://schemas.microsoft.com/office/drawing/2014/main" id="{F344EFD4-65DE-0623-4427-505F7A27433E}"/>
              </a:ext>
            </a:extLst>
          </p:cNvPr>
          <p:cNvSpPr txBox="1"/>
          <p:nvPr/>
        </p:nvSpPr>
        <p:spPr>
          <a:xfrm>
            <a:off x="755576" y="1052736"/>
            <a:ext cx="7559668" cy="5293757"/>
          </a:xfrm>
          <a:prstGeom prst="rect">
            <a:avLst/>
          </a:prstGeom>
          <a:noFill/>
        </p:spPr>
        <p:txBody>
          <a:bodyPr wrap="square" rtlCol="0">
            <a:spAutoFit/>
          </a:bodyPr>
          <a:lstStyle/>
          <a:p>
            <a:pPr algn="ctr">
              <a:spcAft>
                <a:spcPts val="0"/>
              </a:spcAft>
            </a:pPr>
            <a:r>
              <a:rPr lang="fr-FR" sz="1400" b="1" u="sng" dirty="0">
                <a:effectLst/>
                <a:latin typeface="Arial" panose="020B0604020202020204" pitchFamily="34" charset="0"/>
                <a:ea typeface="Times New Roman" panose="02020603050405020304" pitchFamily="18" charset="0"/>
              </a:rPr>
              <a:t>Salons </a:t>
            </a:r>
            <a:endParaRPr lang="fr-FR" sz="1400" dirty="0">
              <a:effectLst/>
              <a:latin typeface="Times New Roman" panose="02020603050405020304" pitchFamily="18" charset="0"/>
              <a:ea typeface="Times New Roman" panose="02020603050405020304" pitchFamily="18" charset="0"/>
            </a:endParaRPr>
          </a:p>
          <a:p>
            <a:pPr>
              <a:spcAft>
                <a:spcPts val="0"/>
              </a:spcAft>
            </a:pPr>
            <a:r>
              <a:rPr lang="fr-FR" sz="1200" b="1" dirty="0">
                <a:effectLst/>
                <a:latin typeface="Arial" panose="020B0604020202020204" pitchFamily="34" charset="0"/>
                <a:ea typeface="Times New Roman" panose="02020603050405020304" pitchFamily="18" charset="0"/>
              </a:rPr>
              <a:t>Salons de Proximité</a:t>
            </a:r>
            <a:r>
              <a:rPr lang="fr-FR" sz="1200" dirty="0">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Arial" panose="020B0604020202020204" pitchFamily="34" charset="0"/>
                <a:ea typeface="Times New Roman" panose="02020603050405020304" pitchFamily="18" charset="0"/>
              </a:rPr>
              <a:t>Salon du Tourisme de Rennes du 27 au 29 janvier - CAD / OTC</a:t>
            </a:r>
            <a:br>
              <a:rPr lang="fr-FR" sz="1200" dirty="0">
                <a:effectLst/>
                <a:latin typeface="Arial" panose="020B0604020202020204" pitchFamily="34" charset="0"/>
                <a:ea typeface="Times New Roman" panose="02020603050405020304" pitchFamily="18" charset="0"/>
              </a:rPr>
            </a:br>
            <a:br>
              <a:rPr lang="fr-FR" sz="1200" b="1" dirty="0">
                <a:solidFill>
                  <a:srgbClr val="000000"/>
                </a:solidFill>
                <a:effectLst/>
                <a:latin typeface="Arial" panose="020B0604020202020204" pitchFamily="34" charset="0"/>
                <a:ea typeface="Times New Roman" panose="02020603050405020304" pitchFamily="18" charset="0"/>
              </a:rPr>
            </a:br>
            <a:r>
              <a:rPr lang="fr-FR" sz="1200" b="1" dirty="0">
                <a:solidFill>
                  <a:srgbClr val="000000"/>
                </a:solidFill>
                <a:effectLst/>
                <a:latin typeface="Arial" panose="020B0604020202020204" pitchFamily="34" charset="0"/>
                <a:ea typeface="Times New Roman" panose="02020603050405020304" pitchFamily="18" charset="0"/>
              </a:rPr>
              <a:t>Salons Nationaux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Salon de la Randonnée Lyon du 24 au 26 mars - CAD / OTC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Arial" panose="020B0604020202020204" pitchFamily="34" charset="0"/>
                <a:ea typeface="Times New Roman" panose="02020603050405020304" pitchFamily="18" charset="0"/>
              </a:rPr>
              <a:t>Salon du Tourisme de Toulouse du 31 mars au 2 avril</a:t>
            </a:r>
            <a:r>
              <a:rPr lang="fr-FR" sz="1200" dirty="0">
                <a:solidFill>
                  <a:srgbClr val="FF0000"/>
                </a:solidFill>
                <a:effectLst/>
                <a:latin typeface="Arial" panose="020B0604020202020204" pitchFamily="34" charset="0"/>
                <a:ea typeface="Times New Roman" panose="02020603050405020304" pitchFamily="18" charset="0"/>
              </a:rPr>
              <a:t> </a:t>
            </a:r>
            <a:r>
              <a:rPr lang="fr-FR" sz="1200" dirty="0">
                <a:effectLst/>
                <a:latin typeface="Arial" panose="020B0604020202020204" pitchFamily="34" charset="0"/>
                <a:ea typeface="Times New Roman" panose="02020603050405020304" pitchFamily="18" charset="0"/>
              </a:rPr>
              <a:t>-</a:t>
            </a:r>
            <a:r>
              <a:rPr lang="fr-FR" sz="1200" dirty="0">
                <a:solidFill>
                  <a:srgbClr val="FF0000"/>
                </a:solidFill>
                <a:effectLst/>
                <a:latin typeface="Arial" panose="020B0604020202020204" pitchFamily="34" charset="0"/>
                <a:ea typeface="Times New Roman" panose="02020603050405020304" pitchFamily="18" charset="0"/>
              </a:rPr>
              <a:t> </a:t>
            </a:r>
            <a:r>
              <a:rPr lang="fr-FR" sz="1200" dirty="0">
                <a:solidFill>
                  <a:srgbClr val="000000"/>
                </a:solidFill>
                <a:effectLst/>
                <a:latin typeface="Arial" panose="020B0604020202020204" pitchFamily="34" charset="0"/>
                <a:ea typeface="Times New Roman" panose="02020603050405020304" pitchFamily="18" charset="0"/>
              </a:rPr>
              <a:t>OTC</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Salon du Trail Millau/Festival des Templiers du 19 au 22 octobre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b="1" dirty="0">
                <a:solidFill>
                  <a:srgbClr val="000000"/>
                </a:solidFill>
                <a:effectLst/>
                <a:latin typeface="Arial" panose="020B0604020202020204" pitchFamily="34" charset="0"/>
                <a:ea typeface="Times New Roman" panose="02020603050405020304" pitchFamily="18" charset="0"/>
              </a:rPr>
              <a:t>Salons Internationaux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b="1"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effectLst/>
                <a:latin typeface="Arial" panose="020B0604020202020204" pitchFamily="34" charset="0"/>
                <a:ea typeface="Times New Roman" panose="02020603050405020304" pitchFamily="18" charset="0"/>
              </a:rPr>
              <a:t>Salon du Tourisme de Bruxelles du 2 au 5 février - SB / OTC </a:t>
            </a:r>
            <a:br>
              <a:rPr lang="fr-FR" sz="1200" dirty="0">
                <a:effectLst/>
                <a:latin typeface="Arial" panose="020B0604020202020204" pitchFamily="34" charset="0"/>
                <a:ea typeface="Times New Roman" panose="02020603050405020304" pitchFamily="18" charset="0"/>
              </a:rPr>
            </a:b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b="1" dirty="0">
                <a:solidFill>
                  <a:srgbClr val="000000"/>
                </a:solidFill>
                <a:effectLst/>
                <a:latin typeface="Arial" panose="020B0604020202020204" pitchFamily="34" charset="0"/>
                <a:ea typeface="Times New Roman" panose="02020603050405020304" pitchFamily="18" charset="0"/>
              </a:rPr>
              <a:t>Salons spécifiques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Bourse d’échange /Salon du Tourisme et Numérique - avril - Côte de Granit Rose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Forum emploi saisonnier</a:t>
            </a:r>
            <a:r>
              <a:rPr lang="fr-FR" sz="1200" dirty="0">
                <a:solidFill>
                  <a:srgbClr val="FF0000"/>
                </a:solidFill>
                <a:effectLst/>
                <a:latin typeface="Arial" panose="020B0604020202020204" pitchFamily="34" charset="0"/>
                <a:ea typeface="Times New Roman" panose="02020603050405020304" pitchFamily="18" charset="0"/>
              </a:rPr>
              <a:t> </a:t>
            </a:r>
            <a:r>
              <a:rPr lang="fr-FR" sz="1200" dirty="0">
                <a:solidFill>
                  <a:srgbClr val="000000"/>
                </a:solidFill>
                <a:effectLst/>
                <a:latin typeface="Arial" panose="020B0604020202020204" pitchFamily="34" charset="0"/>
                <a:ea typeface="Times New Roman" panose="02020603050405020304" pitchFamily="18" charset="0"/>
              </a:rPr>
              <a:t>Job dating - avril/mai</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Le programme pourrait être modifié en fonction des opportunités et du programme des partenaires de l’Office de Tourisme</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FF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sng" dirty="0">
                <a:solidFill>
                  <a:srgbClr val="000000"/>
                </a:solidFill>
                <a:effectLst/>
                <a:latin typeface="Arial" panose="020B0604020202020204" pitchFamily="34" charset="0"/>
                <a:ea typeface="Times New Roman" panose="02020603050405020304" pitchFamily="18" charset="0"/>
              </a:rPr>
              <a:t>Editions</a:t>
            </a:r>
            <a:r>
              <a:rPr lang="fr-FR" sz="1200" b="1" dirty="0">
                <a:solidFill>
                  <a:srgbClr val="000000"/>
                </a:solidFill>
                <a:effectLst/>
                <a:latin typeface="Arial" panose="020B0604020202020204" pitchFamily="34" charset="0"/>
                <a:ea typeface="Times New Roman" panose="02020603050405020304" pitchFamily="18" charset="0"/>
              </a:rPr>
              <a:t> </a:t>
            </a:r>
            <a:r>
              <a:rPr lang="fr-FR" sz="1200" b="1" u="sng"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lgn="ctr">
              <a:spcAft>
                <a:spcPts val="0"/>
              </a:spcAft>
            </a:pPr>
            <a:r>
              <a:rPr lang="fr-FR" sz="1200" b="1" u="none" strike="noStrike" dirty="0">
                <a:solidFill>
                  <a:srgbClr val="000000"/>
                </a:solidFill>
                <a:effectLst/>
                <a:latin typeface="Arial" panose="020B0604020202020204" pitchFamily="34" charset="0"/>
                <a:ea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a:spcAft>
                <a:spcPts val="0"/>
              </a:spcAft>
            </a:pPr>
            <a:r>
              <a:rPr lang="fr-FR" sz="1200" dirty="0">
                <a:solidFill>
                  <a:srgbClr val="000000"/>
                </a:solidFill>
                <a:effectLst/>
                <a:latin typeface="Arial" panose="020B0604020202020204" pitchFamily="34" charset="0"/>
                <a:ea typeface="Times New Roman" panose="02020603050405020304" pitchFamily="18" charset="0"/>
              </a:rPr>
              <a:t>Guide Hébergements &amp; Découvertes - Guide Pratique - Plan et plan sous-mains -Guides pratiques étrangers – Le P’tit Perrosien - Guide rando - Plan sous-main (version allemande et anglaise)</a:t>
            </a:r>
            <a:br>
              <a:rPr lang="fr-FR" sz="1200" dirty="0">
                <a:solidFill>
                  <a:srgbClr val="000000"/>
                </a:solidFill>
                <a:effectLst/>
                <a:latin typeface="Arial" panose="020B0604020202020204" pitchFamily="34" charset="0"/>
                <a:ea typeface="Times New Roman" panose="02020603050405020304" pitchFamily="18" charset="0"/>
              </a:rPr>
            </a:br>
            <a:r>
              <a:rPr lang="fr-FR" sz="1200" dirty="0">
                <a:solidFill>
                  <a:srgbClr val="000000"/>
                </a:solidFill>
                <a:effectLst/>
                <a:latin typeface="Arial" panose="020B0604020202020204" pitchFamily="34" charset="0"/>
                <a:ea typeface="Times New Roman" panose="02020603050405020304" pitchFamily="18" charset="0"/>
              </a:rPr>
              <a:t>A l’étude document spécifique - Guide shopping - Guide artistes ateliers - Dossiers de presse numérique (événements - bien-être - sport - …)</a:t>
            </a:r>
            <a:br>
              <a:rPr lang="fr-FR" sz="1200" dirty="0">
                <a:solidFill>
                  <a:srgbClr val="000000"/>
                </a:solidFill>
                <a:effectLst/>
                <a:latin typeface="Arial" panose="020B0604020202020204" pitchFamily="34" charset="0"/>
                <a:ea typeface="Times New Roman" panose="02020603050405020304" pitchFamily="18" charset="0"/>
              </a:rPr>
            </a:br>
            <a:br>
              <a:rPr lang="fr-FR" sz="1200" dirty="0">
                <a:solidFill>
                  <a:srgbClr val="FF0000"/>
                </a:solidFill>
                <a:effectLst/>
                <a:latin typeface="Arial" panose="020B0604020202020204" pitchFamily="34" charset="0"/>
                <a:ea typeface="Times New Roman" panose="02020603050405020304" pitchFamily="18" charset="0"/>
              </a:rPr>
            </a:br>
            <a:r>
              <a:rPr lang="fr-FR" sz="1200" u="sng" dirty="0">
                <a:solidFill>
                  <a:srgbClr val="000000"/>
                </a:solidFill>
                <a:effectLst/>
                <a:latin typeface="Arial" panose="020B0604020202020204" pitchFamily="34" charset="0"/>
                <a:ea typeface="Times New Roman" panose="02020603050405020304" pitchFamily="18" charset="0"/>
              </a:rPr>
              <a:t>Avec OTC</a:t>
            </a:r>
            <a:r>
              <a:rPr lang="fr-FR" sz="1200" dirty="0">
                <a:solidFill>
                  <a:srgbClr val="000000"/>
                </a:solidFill>
                <a:effectLst/>
                <a:latin typeface="Arial" panose="020B0604020202020204" pitchFamily="34" charset="0"/>
                <a:ea typeface="Times New Roman" panose="02020603050405020304" pitchFamily="18" charset="0"/>
              </a:rPr>
              <a:t> : Guide des Saveurs - Carte du Territoire et des Randonnées - Nouveau magazine</a:t>
            </a:r>
            <a:br>
              <a:rPr lang="fr-FR" sz="1200" dirty="0">
                <a:solidFill>
                  <a:srgbClr val="000000"/>
                </a:solidFill>
                <a:effectLst/>
                <a:latin typeface="Arial" panose="020B0604020202020204" pitchFamily="34" charset="0"/>
                <a:ea typeface="Times New Roman" panose="02020603050405020304" pitchFamily="18" charset="0"/>
              </a:rPr>
            </a:br>
            <a:r>
              <a:rPr lang="fr-FR" sz="1200" dirty="0">
                <a:solidFill>
                  <a:srgbClr val="000000"/>
                </a:solidFill>
                <a:effectLst/>
                <a:latin typeface="Arial" panose="020B0604020202020204" pitchFamily="34" charset="0"/>
                <a:ea typeface="Times New Roman" panose="02020603050405020304" pitchFamily="18" charset="0"/>
              </a:rPr>
              <a:t>A l’étude guide du Routard pour 2024, début des travaux 2023</a:t>
            </a:r>
            <a:endParaRPr lang="fr-FR" dirty="0"/>
          </a:p>
        </p:txBody>
      </p:sp>
    </p:spTree>
    <p:extLst>
      <p:ext uri="{BB962C8B-B14F-4D97-AF65-F5344CB8AC3E}">
        <p14:creationId xmlns:p14="http://schemas.microsoft.com/office/powerpoint/2010/main" val="28775488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36403</TotalTime>
  <Words>4026</Words>
  <Application>Microsoft Office PowerPoint</Application>
  <PresentationFormat>Affichage à l'écran (4:3)</PresentationFormat>
  <Paragraphs>403</Paragraphs>
  <Slides>30</Slides>
  <Notes>30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vt:lpstr>
      <vt:lpstr>Calibri</vt:lpstr>
      <vt:lpstr>Eurostile</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Saison 2015</dc:title>
  <dc:creator>dalno</dc:creator>
  <cp:lastModifiedBy>Didier Alno</cp:lastModifiedBy>
  <cp:revision>1019</cp:revision>
  <cp:lastPrinted>2022-12-16T11:33:23Z</cp:lastPrinted>
  <dcterms:created xsi:type="dcterms:W3CDTF">2013-05-27T15:42:04Z</dcterms:created>
  <dcterms:modified xsi:type="dcterms:W3CDTF">2022-12-16T13:55:14Z</dcterms:modified>
</cp:coreProperties>
</file>